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1"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3250" autoAdjust="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366135-DD11-41A3-8BBE-5F7D6A9D1938}" type="doc">
      <dgm:prSet loTypeId="urn:microsoft.com/office/officeart/2005/8/layout/vList2" loCatId="list" qsTypeId="urn:microsoft.com/office/officeart/2005/8/quickstyle/3d2" qsCatId="3D" csTypeId="urn:microsoft.com/office/officeart/2005/8/colors/accent1_2" csCatId="accent1"/>
      <dgm:spPr/>
      <dgm:t>
        <a:bodyPr/>
        <a:lstStyle/>
        <a:p>
          <a:endParaRPr lang="es-CO"/>
        </a:p>
      </dgm:t>
    </dgm:pt>
    <dgm:pt modelId="{5C1D46D9-E5E4-49FA-A475-284F08742A05}">
      <dgm:prSet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r>
            <a:rPr lang="es-CO"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1">
                    <a:satMod val="175000"/>
                    <a:alpha val="40000"/>
                  </a:schemeClr>
                </a:glow>
                <a:reflection blurRad="12700" stA="28000" endPos="45000" dist="1000" dir="5400000" sy="-100000" algn="bl" rotWithShape="0"/>
              </a:effectLst>
            </a:rPr>
            <a:t>2013</a:t>
          </a:r>
          <a:endParaRPr lang="es-CO"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1">
                  <a:satMod val="175000"/>
                  <a:alpha val="40000"/>
                </a:schemeClr>
              </a:glow>
              <a:reflection blurRad="12700" stA="28000" endPos="45000" dist="1000" dir="5400000" sy="-100000" algn="bl" rotWithShape="0"/>
            </a:effectLst>
          </a:endParaRPr>
        </a:p>
      </dgm:t>
    </dgm:pt>
    <dgm:pt modelId="{195811EE-6B03-4A91-ABC1-0CC8CA7934E6}" type="parTrans" cxnId="{B241513E-2B76-410F-8548-41A206B7BFF4}">
      <dgm:prSet/>
      <dgm:spPr/>
      <dgm:t>
        <a:bodyPr/>
        <a:lstStyle/>
        <a:p>
          <a:endParaRPr lang="es-CO"/>
        </a:p>
      </dgm:t>
    </dgm:pt>
    <dgm:pt modelId="{6FDB7454-31B5-46B4-AF00-62B4CF8BB0B7}" type="sibTrans" cxnId="{B241513E-2B76-410F-8548-41A206B7BFF4}">
      <dgm:prSet/>
      <dgm:spPr/>
      <dgm:t>
        <a:bodyPr/>
        <a:lstStyle/>
        <a:p>
          <a:endParaRPr lang="es-CO"/>
        </a:p>
      </dgm:t>
    </dgm:pt>
    <dgm:pt modelId="{9BE597C6-5C49-463F-BCAC-D46278E64A7B}" type="pres">
      <dgm:prSet presAssocID="{BE366135-DD11-41A3-8BBE-5F7D6A9D1938}" presName="linear" presStyleCnt="0">
        <dgm:presLayoutVars>
          <dgm:animLvl val="lvl"/>
          <dgm:resizeHandles val="exact"/>
        </dgm:presLayoutVars>
      </dgm:prSet>
      <dgm:spPr/>
      <dgm:t>
        <a:bodyPr/>
        <a:lstStyle/>
        <a:p>
          <a:endParaRPr lang="es-CO"/>
        </a:p>
      </dgm:t>
    </dgm:pt>
    <dgm:pt modelId="{AD145AA4-DDB1-4721-B242-4A2644CD3C69}" type="pres">
      <dgm:prSet presAssocID="{5C1D46D9-E5E4-49FA-A475-284F08742A05}" presName="parentText" presStyleLbl="node1" presStyleIdx="0" presStyleCnt="1" custLinFactNeighborX="-28417" custLinFactNeighborY="-67">
        <dgm:presLayoutVars>
          <dgm:chMax val="0"/>
          <dgm:bulletEnabled val="1"/>
        </dgm:presLayoutVars>
      </dgm:prSet>
      <dgm:spPr/>
      <dgm:t>
        <a:bodyPr/>
        <a:lstStyle/>
        <a:p>
          <a:endParaRPr lang="es-CO"/>
        </a:p>
      </dgm:t>
    </dgm:pt>
  </dgm:ptLst>
  <dgm:cxnLst>
    <dgm:cxn modelId="{60A53728-6672-440E-86E4-EBADD776BC75}" type="presOf" srcId="{5C1D46D9-E5E4-49FA-A475-284F08742A05}" destId="{AD145AA4-DDB1-4721-B242-4A2644CD3C69}" srcOrd="0" destOrd="0" presId="urn:microsoft.com/office/officeart/2005/8/layout/vList2"/>
    <dgm:cxn modelId="{B241513E-2B76-410F-8548-41A206B7BFF4}" srcId="{BE366135-DD11-41A3-8BBE-5F7D6A9D1938}" destId="{5C1D46D9-E5E4-49FA-A475-284F08742A05}" srcOrd="0" destOrd="0" parTransId="{195811EE-6B03-4A91-ABC1-0CC8CA7934E6}" sibTransId="{6FDB7454-31B5-46B4-AF00-62B4CF8BB0B7}"/>
    <dgm:cxn modelId="{38C67A1B-A20A-448A-AB41-8A4244203469}" type="presOf" srcId="{BE366135-DD11-41A3-8BBE-5F7D6A9D1938}" destId="{9BE597C6-5C49-463F-BCAC-D46278E64A7B}" srcOrd="0" destOrd="0" presId="urn:microsoft.com/office/officeart/2005/8/layout/vList2"/>
    <dgm:cxn modelId="{7426B67A-48CE-4739-BEA3-001DBA27E80B}" type="presParOf" srcId="{9BE597C6-5C49-463F-BCAC-D46278E64A7B}" destId="{AD145AA4-DDB1-4721-B242-4A2644CD3C6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1A98A9-EA51-444F-9CAE-1F0D3EB8EBCC}"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s-CO"/>
        </a:p>
      </dgm:t>
    </dgm:pt>
    <dgm:pt modelId="{3026FE94-5AF9-4490-8071-2DE7F080B443}">
      <dgm:prSet custT="1"/>
      <dgm:spPr>
        <a:ln>
          <a:solidFill>
            <a:schemeClr val="accent2">
              <a:lumMod val="75000"/>
            </a:schemeClr>
          </a:solidFill>
        </a:ln>
      </dgm:spPr>
      <dgm:t>
        <a:bodyPr/>
        <a:lstStyle/>
        <a:p>
          <a:pPr algn="ctr" rtl="0"/>
          <a:r>
            <a:rPr lang="es-CO" sz="2400" b="1" dirty="0" smtClean="0">
              <a:solidFill>
                <a:schemeClr val="tx1"/>
              </a:solidFill>
              <a:effectLst>
                <a:glow rad="228600">
                  <a:schemeClr val="accent1">
                    <a:satMod val="175000"/>
                    <a:alpha val="40000"/>
                  </a:schemeClr>
                </a:glow>
              </a:effectLst>
            </a:rPr>
            <a:t>PROYECTO DE EDUCACIÓN AMBIENTAL (PRAE)</a:t>
          </a:r>
          <a:endParaRPr lang="es-CO" sz="2400" dirty="0">
            <a:solidFill>
              <a:schemeClr val="tx1"/>
            </a:solidFill>
            <a:effectLst>
              <a:glow rad="228600">
                <a:schemeClr val="accent1">
                  <a:satMod val="175000"/>
                  <a:alpha val="40000"/>
                </a:schemeClr>
              </a:glow>
            </a:effectLst>
          </a:endParaRPr>
        </a:p>
      </dgm:t>
    </dgm:pt>
    <dgm:pt modelId="{4F537100-F295-4FA0-8EE8-58B1452AF6EB}" type="parTrans" cxnId="{EE2FC97D-1A9A-4DF8-95C7-BE3A6A0D9A1E}">
      <dgm:prSet/>
      <dgm:spPr/>
      <dgm:t>
        <a:bodyPr/>
        <a:lstStyle/>
        <a:p>
          <a:endParaRPr lang="es-CO" sz="2400"/>
        </a:p>
      </dgm:t>
    </dgm:pt>
    <dgm:pt modelId="{8392C57F-2CFE-416F-A0BE-8E9870694CB8}" type="sibTrans" cxnId="{EE2FC97D-1A9A-4DF8-95C7-BE3A6A0D9A1E}">
      <dgm:prSet/>
      <dgm:spPr/>
      <dgm:t>
        <a:bodyPr/>
        <a:lstStyle/>
        <a:p>
          <a:endParaRPr lang="es-CO" sz="2400"/>
        </a:p>
      </dgm:t>
    </dgm:pt>
    <dgm:pt modelId="{BB98D3A9-3360-4EA4-A209-40F1A1E0BEA5}">
      <dgm:prSet custT="1"/>
      <dgm:spPr>
        <a:ln>
          <a:solidFill>
            <a:schemeClr val="accent2">
              <a:lumMod val="75000"/>
            </a:schemeClr>
          </a:solidFill>
        </a:ln>
      </dgm:spPr>
      <dgm:t>
        <a:bodyPr/>
        <a:lstStyle/>
        <a:p>
          <a:pPr algn="ctr" rtl="0"/>
          <a:r>
            <a:rPr lang="es-CO" sz="2400" b="1" dirty="0" smtClean="0">
              <a:solidFill>
                <a:schemeClr val="tx1"/>
              </a:solidFill>
              <a:effectLst>
                <a:glow rad="228600">
                  <a:schemeClr val="accent1">
                    <a:satMod val="175000"/>
                    <a:alpha val="40000"/>
                  </a:schemeClr>
                </a:glow>
              </a:effectLst>
            </a:rPr>
            <a:t>COMITÉ DE ORNATO, ASEO Y MEDIO AMBIENTE</a:t>
          </a:r>
          <a:endParaRPr lang="es-CO" sz="2400" dirty="0">
            <a:solidFill>
              <a:schemeClr val="tx1"/>
            </a:solidFill>
            <a:effectLst>
              <a:glow rad="228600">
                <a:schemeClr val="accent1">
                  <a:satMod val="175000"/>
                  <a:alpha val="40000"/>
                </a:schemeClr>
              </a:glow>
            </a:effectLst>
          </a:endParaRPr>
        </a:p>
      </dgm:t>
    </dgm:pt>
    <dgm:pt modelId="{9E5552C4-B270-4B75-BE7E-628D30601BC0}" type="parTrans" cxnId="{C32A44D7-8BB6-4FFF-982C-71CF413F56A3}">
      <dgm:prSet/>
      <dgm:spPr/>
      <dgm:t>
        <a:bodyPr/>
        <a:lstStyle/>
        <a:p>
          <a:endParaRPr lang="es-CO" sz="2400"/>
        </a:p>
      </dgm:t>
    </dgm:pt>
    <dgm:pt modelId="{4CDC176A-AE29-4354-9CEB-9B739C4BDC9A}" type="sibTrans" cxnId="{C32A44D7-8BB6-4FFF-982C-71CF413F56A3}">
      <dgm:prSet/>
      <dgm:spPr/>
      <dgm:t>
        <a:bodyPr/>
        <a:lstStyle/>
        <a:p>
          <a:endParaRPr lang="es-CO" sz="2400"/>
        </a:p>
      </dgm:t>
    </dgm:pt>
    <dgm:pt modelId="{DFFF254B-EFB6-44FC-9368-B9377C448A64}" type="pres">
      <dgm:prSet presAssocID="{521A98A9-EA51-444F-9CAE-1F0D3EB8EBCC}" presName="linear" presStyleCnt="0">
        <dgm:presLayoutVars>
          <dgm:animLvl val="lvl"/>
          <dgm:resizeHandles val="exact"/>
        </dgm:presLayoutVars>
      </dgm:prSet>
      <dgm:spPr/>
      <dgm:t>
        <a:bodyPr/>
        <a:lstStyle/>
        <a:p>
          <a:endParaRPr lang="es-CO"/>
        </a:p>
      </dgm:t>
    </dgm:pt>
    <dgm:pt modelId="{CF6B0A59-4D95-41EE-8BF6-AF7821064953}" type="pres">
      <dgm:prSet presAssocID="{3026FE94-5AF9-4490-8071-2DE7F080B443}" presName="parentText" presStyleLbl="node1" presStyleIdx="0" presStyleCnt="2" custScaleY="149081" custLinFactNeighborX="1695" custLinFactNeighborY="-45818">
        <dgm:presLayoutVars>
          <dgm:chMax val="0"/>
          <dgm:bulletEnabled val="1"/>
        </dgm:presLayoutVars>
      </dgm:prSet>
      <dgm:spPr/>
      <dgm:t>
        <a:bodyPr/>
        <a:lstStyle/>
        <a:p>
          <a:endParaRPr lang="es-CO"/>
        </a:p>
      </dgm:t>
    </dgm:pt>
    <dgm:pt modelId="{DD91516A-4BD0-41E1-AF32-EDE6DCA87C10}" type="pres">
      <dgm:prSet presAssocID="{8392C57F-2CFE-416F-A0BE-8E9870694CB8}" presName="spacer" presStyleCnt="0"/>
      <dgm:spPr/>
    </dgm:pt>
    <dgm:pt modelId="{7BAC900D-B014-417F-A1FB-7644EFE2C331}" type="pres">
      <dgm:prSet presAssocID="{BB98D3A9-3360-4EA4-A209-40F1A1E0BEA5}" presName="parentText" presStyleLbl="node1" presStyleIdx="1" presStyleCnt="2" custScaleY="137777" custLinFactY="-10458" custLinFactNeighborX="-962" custLinFactNeighborY="-100000">
        <dgm:presLayoutVars>
          <dgm:chMax val="0"/>
          <dgm:bulletEnabled val="1"/>
        </dgm:presLayoutVars>
      </dgm:prSet>
      <dgm:spPr/>
      <dgm:t>
        <a:bodyPr/>
        <a:lstStyle/>
        <a:p>
          <a:endParaRPr lang="es-CO"/>
        </a:p>
      </dgm:t>
    </dgm:pt>
  </dgm:ptLst>
  <dgm:cxnLst>
    <dgm:cxn modelId="{EE2FC97D-1A9A-4DF8-95C7-BE3A6A0D9A1E}" srcId="{521A98A9-EA51-444F-9CAE-1F0D3EB8EBCC}" destId="{3026FE94-5AF9-4490-8071-2DE7F080B443}" srcOrd="0" destOrd="0" parTransId="{4F537100-F295-4FA0-8EE8-58B1452AF6EB}" sibTransId="{8392C57F-2CFE-416F-A0BE-8E9870694CB8}"/>
    <dgm:cxn modelId="{C32A44D7-8BB6-4FFF-982C-71CF413F56A3}" srcId="{521A98A9-EA51-444F-9CAE-1F0D3EB8EBCC}" destId="{BB98D3A9-3360-4EA4-A209-40F1A1E0BEA5}" srcOrd="1" destOrd="0" parTransId="{9E5552C4-B270-4B75-BE7E-628D30601BC0}" sibTransId="{4CDC176A-AE29-4354-9CEB-9B739C4BDC9A}"/>
    <dgm:cxn modelId="{8B40D6B6-BD90-43FE-AA42-8CAF131A1BF4}" type="presOf" srcId="{BB98D3A9-3360-4EA4-A209-40F1A1E0BEA5}" destId="{7BAC900D-B014-417F-A1FB-7644EFE2C331}" srcOrd="0" destOrd="0" presId="urn:microsoft.com/office/officeart/2005/8/layout/vList2"/>
    <dgm:cxn modelId="{A6F48555-1EA6-40E7-9733-B74B300A0D74}" type="presOf" srcId="{3026FE94-5AF9-4490-8071-2DE7F080B443}" destId="{CF6B0A59-4D95-41EE-8BF6-AF7821064953}" srcOrd="0" destOrd="0" presId="urn:microsoft.com/office/officeart/2005/8/layout/vList2"/>
    <dgm:cxn modelId="{4B8B43E0-B25C-402D-A8B8-5145B4AA2561}" type="presOf" srcId="{521A98A9-EA51-444F-9CAE-1F0D3EB8EBCC}" destId="{DFFF254B-EFB6-44FC-9368-B9377C448A64}" srcOrd="0" destOrd="0" presId="urn:microsoft.com/office/officeart/2005/8/layout/vList2"/>
    <dgm:cxn modelId="{0D8C2CF8-131A-4783-A854-931A71CA35E2}" type="presParOf" srcId="{DFFF254B-EFB6-44FC-9368-B9377C448A64}" destId="{CF6B0A59-4D95-41EE-8BF6-AF7821064953}" srcOrd="0" destOrd="0" presId="urn:microsoft.com/office/officeart/2005/8/layout/vList2"/>
    <dgm:cxn modelId="{71B00BB0-14E9-4AB1-AEFE-D973BAD136C5}" type="presParOf" srcId="{DFFF254B-EFB6-44FC-9368-B9377C448A64}" destId="{DD91516A-4BD0-41E1-AF32-EDE6DCA87C10}" srcOrd="1" destOrd="0" presId="urn:microsoft.com/office/officeart/2005/8/layout/vList2"/>
    <dgm:cxn modelId="{B833AA9F-ECCB-495B-80F8-B7D7FCF9D540}" type="presParOf" srcId="{DFFF254B-EFB6-44FC-9368-B9377C448A64}" destId="{7BAC900D-B014-417F-A1FB-7644EFE2C331}"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B1990A0-FE1C-45DF-A7CE-A688273A5272}"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s-CO"/>
        </a:p>
      </dgm:t>
    </dgm:pt>
    <dgm:pt modelId="{550DEEBB-FB26-44DF-BEF8-8C2ADF1863CC}">
      <dgm:prSet custT="1"/>
      <dgm:spPr>
        <a:solidFill>
          <a:schemeClr val="accent1">
            <a:lumMod val="40000"/>
            <a:lumOff val="60000"/>
          </a:schemeClr>
        </a:solidFill>
      </dgm:spPr>
      <dgm:t>
        <a:bodyPr/>
        <a:lstStyle/>
        <a:p>
          <a:pPr algn="ctr" rtl="0"/>
          <a:r>
            <a:rPr lang="es-CO" sz="3600" b="1" dirty="0" smtClean="0">
              <a:solidFill>
                <a:schemeClr val="tx1"/>
              </a:solidFill>
            </a:rPr>
            <a:t>¿Qué son los PRAE?</a:t>
          </a:r>
          <a:endParaRPr lang="es-CO" sz="3600" b="1" dirty="0">
            <a:solidFill>
              <a:schemeClr val="tx1"/>
            </a:solidFill>
          </a:endParaRPr>
        </a:p>
      </dgm:t>
    </dgm:pt>
    <dgm:pt modelId="{9104E67D-4229-4A48-84EA-222493A7FB28}" type="parTrans" cxnId="{5EA017DA-4955-414E-8BD3-C24302CDCE8E}">
      <dgm:prSet/>
      <dgm:spPr/>
      <dgm:t>
        <a:bodyPr/>
        <a:lstStyle/>
        <a:p>
          <a:endParaRPr lang="es-CO"/>
        </a:p>
      </dgm:t>
    </dgm:pt>
    <dgm:pt modelId="{69898DD1-7330-4932-9596-B0128F280B9A}" type="sibTrans" cxnId="{5EA017DA-4955-414E-8BD3-C24302CDCE8E}">
      <dgm:prSet/>
      <dgm:spPr/>
      <dgm:t>
        <a:bodyPr/>
        <a:lstStyle/>
        <a:p>
          <a:endParaRPr lang="es-CO"/>
        </a:p>
      </dgm:t>
    </dgm:pt>
    <dgm:pt modelId="{B2224143-F58F-4959-A98B-0EAB2A812D73}">
      <dgm:prSet/>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r="100000" b="100000"/>
          </a:path>
          <a:tileRect l="-100000" t="-100000"/>
        </a:gradFill>
      </dgm:spPr>
      <dgm:t>
        <a:bodyPr/>
        <a:lstStyle/>
        <a:p>
          <a:pPr algn="just" rtl="0"/>
          <a:r>
            <a:rPr lang="es-CO" b="1" dirty="0" smtClean="0">
              <a:solidFill>
                <a:schemeClr val="tx1"/>
              </a:solidFill>
            </a:rPr>
            <a:t>Los Proyectos Ambientales Escolares (PRAE) fueron creados mediante el DECRETO 1743/1994 por el cual se instituyó el Proyecto de Educación Ambiental para todos los niveles de educación formal.  Además el artículo 5º de la Ley 115 de 1994, consagra como uno de los fines de la educación, la adquisición de una conciencia para la conservación, protección y mejoramiento del medio ambiente, de la calidad de vida, del uso racional de los recursos naturales, de la prevención de desastres, dentro de una cultura ecológica y del riesgo y la defensa del patrimonio cultural de la Nación.</a:t>
          </a:r>
          <a:endParaRPr lang="es-CO" b="1" dirty="0">
            <a:solidFill>
              <a:schemeClr val="tx1"/>
            </a:solidFill>
          </a:endParaRPr>
        </a:p>
      </dgm:t>
    </dgm:pt>
    <dgm:pt modelId="{903CD243-2000-41C4-BC79-59E3D0DE9848}" type="parTrans" cxnId="{D5C12DA2-3A32-4CCC-8181-1FE1E13817C2}">
      <dgm:prSet/>
      <dgm:spPr/>
      <dgm:t>
        <a:bodyPr/>
        <a:lstStyle/>
        <a:p>
          <a:endParaRPr lang="es-CO"/>
        </a:p>
      </dgm:t>
    </dgm:pt>
    <dgm:pt modelId="{872F567B-586D-4209-B7DC-0B80117056FA}" type="sibTrans" cxnId="{D5C12DA2-3A32-4CCC-8181-1FE1E13817C2}">
      <dgm:prSet/>
      <dgm:spPr/>
      <dgm:t>
        <a:bodyPr/>
        <a:lstStyle/>
        <a:p>
          <a:endParaRPr lang="es-CO"/>
        </a:p>
      </dgm:t>
    </dgm:pt>
    <dgm:pt modelId="{9CF4C1D0-3D9C-4F85-831C-CBE88917F5F9}" type="pres">
      <dgm:prSet presAssocID="{4B1990A0-FE1C-45DF-A7CE-A688273A5272}" presName="linear" presStyleCnt="0">
        <dgm:presLayoutVars>
          <dgm:animLvl val="lvl"/>
          <dgm:resizeHandles val="exact"/>
        </dgm:presLayoutVars>
      </dgm:prSet>
      <dgm:spPr/>
    </dgm:pt>
    <dgm:pt modelId="{592C2336-BFDA-4535-A8F1-6149D7E7FA26}" type="pres">
      <dgm:prSet presAssocID="{550DEEBB-FB26-44DF-BEF8-8C2ADF1863CC}" presName="parentText" presStyleLbl="node1" presStyleIdx="0" presStyleCnt="2" custScaleY="15074">
        <dgm:presLayoutVars>
          <dgm:chMax val="0"/>
          <dgm:bulletEnabled val="1"/>
        </dgm:presLayoutVars>
      </dgm:prSet>
      <dgm:spPr/>
    </dgm:pt>
    <dgm:pt modelId="{972510FF-CB15-4771-B28B-E75DECEADB50}" type="pres">
      <dgm:prSet presAssocID="{69898DD1-7330-4932-9596-B0128F280B9A}" presName="spacer" presStyleCnt="0"/>
      <dgm:spPr/>
    </dgm:pt>
    <dgm:pt modelId="{B66FE0F4-035E-4B95-B3C7-ABE27A1D416B}" type="pres">
      <dgm:prSet presAssocID="{B2224143-F58F-4959-A98B-0EAB2A812D73}" presName="parentText" presStyleLbl="node1" presStyleIdx="1" presStyleCnt="2" custLinFactNeighborX="1867" custLinFactNeighborY="-91424">
        <dgm:presLayoutVars>
          <dgm:chMax val="0"/>
          <dgm:bulletEnabled val="1"/>
        </dgm:presLayoutVars>
      </dgm:prSet>
      <dgm:spPr/>
    </dgm:pt>
  </dgm:ptLst>
  <dgm:cxnLst>
    <dgm:cxn modelId="{8E052A4F-F52F-4E49-AC16-CFA37138526E}" type="presOf" srcId="{4B1990A0-FE1C-45DF-A7CE-A688273A5272}" destId="{9CF4C1D0-3D9C-4F85-831C-CBE88917F5F9}" srcOrd="0" destOrd="0" presId="urn:microsoft.com/office/officeart/2005/8/layout/vList2"/>
    <dgm:cxn modelId="{3BDE9D03-A376-4E26-ABD0-A5465D43C4E3}" type="presOf" srcId="{B2224143-F58F-4959-A98B-0EAB2A812D73}" destId="{B66FE0F4-035E-4B95-B3C7-ABE27A1D416B}" srcOrd="0" destOrd="0" presId="urn:microsoft.com/office/officeart/2005/8/layout/vList2"/>
    <dgm:cxn modelId="{5EA017DA-4955-414E-8BD3-C24302CDCE8E}" srcId="{4B1990A0-FE1C-45DF-A7CE-A688273A5272}" destId="{550DEEBB-FB26-44DF-BEF8-8C2ADF1863CC}" srcOrd="0" destOrd="0" parTransId="{9104E67D-4229-4A48-84EA-222493A7FB28}" sibTransId="{69898DD1-7330-4932-9596-B0128F280B9A}"/>
    <dgm:cxn modelId="{9E67E92C-D825-4EB7-B2FC-92AB5536C184}" type="presOf" srcId="{550DEEBB-FB26-44DF-BEF8-8C2ADF1863CC}" destId="{592C2336-BFDA-4535-A8F1-6149D7E7FA26}" srcOrd="0" destOrd="0" presId="urn:microsoft.com/office/officeart/2005/8/layout/vList2"/>
    <dgm:cxn modelId="{D5C12DA2-3A32-4CCC-8181-1FE1E13817C2}" srcId="{4B1990A0-FE1C-45DF-A7CE-A688273A5272}" destId="{B2224143-F58F-4959-A98B-0EAB2A812D73}" srcOrd="1" destOrd="0" parTransId="{903CD243-2000-41C4-BC79-59E3D0DE9848}" sibTransId="{872F567B-586D-4209-B7DC-0B80117056FA}"/>
    <dgm:cxn modelId="{71FDA4C8-E9B3-48B9-97F7-2D2CBEA15663}" type="presParOf" srcId="{9CF4C1D0-3D9C-4F85-831C-CBE88917F5F9}" destId="{592C2336-BFDA-4535-A8F1-6149D7E7FA26}" srcOrd="0" destOrd="0" presId="urn:microsoft.com/office/officeart/2005/8/layout/vList2"/>
    <dgm:cxn modelId="{E26F878A-6BDE-4DD1-9D50-CB164F0E4628}" type="presParOf" srcId="{9CF4C1D0-3D9C-4F85-831C-CBE88917F5F9}" destId="{972510FF-CB15-4771-B28B-E75DECEADB50}" srcOrd="1" destOrd="0" presId="urn:microsoft.com/office/officeart/2005/8/layout/vList2"/>
    <dgm:cxn modelId="{C3B1BF9D-929C-43CE-9D72-799C5053F99D}" type="presParOf" srcId="{9CF4C1D0-3D9C-4F85-831C-CBE88917F5F9}" destId="{B66FE0F4-035E-4B95-B3C7-ABE27A1D416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45AA4-DDB1-4721-B242-4A2644CD3C69}">
      <dsp:nvSpPr>
        <dsp:cNvPr id="0" name=""/>
        <dsp:cNvSpPr/>
      </dsp:nvSpPr>
      <dsp:spPr>
        <a:xfrm>
          <a:off x="0" y="0"/>
          <a:ext cx="2787384" cy="522523"/>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600200" rtl="0">
            <a:lnSpc>
              <a:spcPct val="90000"/>
            </a:lnSpc>
            <a:spcBef>
              <a:spcPct val="0"/>
            </a:spcBef>
            <a:spcAft>
              <a:spcPct val="35000"/>
            </a:spcAft>
          </a:pPr>
          <a:r>
            <a:rPr lang="es-CO" sz="36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1">
                    <a:satMod val="175000"/>
                    <a:alpha val="40000"/>
                  </a:schemeClr>
                </a:glow>
                <a:reflection blurRad="12700" stA="28000" endPos="45000" dist="1000" dir="5400000" sy="-100000" algn="bl" rotWithShape="0"/>
              </a:effectLst>
            </a:rPr>
            <a:t>2013</a:t>
          </a:r>
          <a:endParaRPr lang="es-CO" sz="36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1">
                  <a:satMod val="175000"/>
                  <a:alpha val="40000"/>
                </a:schemeClr>
              </a:glow>
              <a:reflection blurRad="12700" stA="28000" endPos="45000" dist="1000" dir="5400000" sy="-100000" algn="bl" rotWithShape="0"/>
            </a:effectLst>
          </a:endParaRPr>
        </a:p>
      </dsp:txBody>
      <dsp:txXfrm>
        <a:off x="25507" y="25507"/>
        <a:ext cx="2736370" cy="471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B0A59-4D95-41EE-8BF6-AF7821064953}">
      <dsp:nvSpPr>
        <dsp:cNvPr id="0" name=""/>
        <dsp:cNvSpPr/>
      </dsp:nvSpPr>
      <dsp:spPr>
        <a:xfrm>
          <a:off x="0" y="792088"/>
          <a:ext cx="4248472" cy="1984081"/>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solidFill>
            <a:schemeClr val="accent2">
              <a:lumMod val="75000"/>
            </a:schemeClr>
          </a:solid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CO" sz="2400" b="1" kern="1200" dirty="0" smtClean="0">
              <a:solidFill>
                <a:schemeClr val="tx1"/>
              </a:solidFill>
              <a:effectLst>
                <a:glow rad="228600">
                  <a:schemeClr val="accent1">
                    <a:satMod val="175000"/>
                    <a:alpha val="40000"/>
                  </a:schemeClr>
                </a:glow>
              </a:effectLst>
            </a:rPr>
            <a:t>PROYECTO DE EDUCACIÓN AMBIENTAL (PRAE)</a:t>
          </a:r>
          <a:endParaRPr lang="es-CO" sz="2400" kern="1200" dirty="0">
            <a:solidFill>
              <a:schemeClr val="tx1"/>
            </a:solidFill>
            <a:effectLst>
              <a:glow rad="228600">
                <a:schemeClr val="accent1">
                  <a:satMod val="175000"/>
                  <a:alpha val="40000"/>
                </a:schemeClr>
              </a:glow>
            </a:effectLst>
          </a:endParaRPr>
        </a:p>
      </dsp:txBody>
      <dsp:txXfrm>
        <a:off x="96855" y="888943"/>
        <a:ext cx="4054762" cy="1790371"/>
      </dsp:txXfrm>
    </dsp:sp>
    <dsp:sp modelId="{7BAC900D-B014-417F-A1FB-7644EFE2C331}">
      <dsp:nvSpPr>
        <dsp:cNvPr id="0" name=""/>
        <dsp:cNvSpPr/>
      </dsp:nvSpPr>
      <dsp:spPr>
        <a:xfrm>
          <a:off x="0" y="2722758"/>
          <a:ext cx="4248472" cy="1833639"/>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solidFill>
            <a:schemeClr val="accent2">
              <a:lumMod val="75000"/>
            </a:schemeClr>
          </a:solid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CO" sz="2400" b="1" kern="1200" dirty="0" smtClean="0">
              <a:solidFill>
                <a:schemeClr val="tx1"/>
              </a:solidFill>
              <a:effectLst>
                <a:glow rad="228600">
                  <a:schemeClr val="accent1">
                    <a:satMod val="175000"/>
                    <a:alpha val="40000"/>
                  </a:schemeClr>
                </a:glow>
              </a:effectLst>
            </a:rPr>
            <a:t>COMITÉ DE ORNATO, ASEO Y MEDIO AMBIENTE</a:t>
          </a:r>
          <a:endParaRPr lang="es-CO" sz="2400" kern="1200" dirty="0">
            <a:solidFill>
              <a:schemeClr val="tx1"/>
            </a:solidFill>
            <a:effectLst>
              <a:glow rad="228600">
                <a:schemeClr val="accent1">
                  <a:satMod val="175000"/>
                  <a:alpha val="40000"/>
                </a:schemeClr>
              </a:glow>
            </a:effectLst>
          </a:endParaRPr>
        </a:p>
      </dsp:txBody>
      <dsp:txXfrm>
        <a:off x="89511" y="2812269"/>
        <a:ext cx="4069450" cy="16546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C2336-BFDA-4535-A8F1-6149D7E7FA26}">
      <dsp:nvSpPr>
        <dsp:cNvPr id="0" name=""/>
        <dsp:cNvSpPr/>
      </dsp:nvSpPr>
      <dsp:spPr>
        <a:xfrm>
          <a:off x="0" y="106104"/>
          <a:ext cx="7344816" cy="709078"/>
        </a:xfrm>
        <a:prstGeom prst="roundRect">
          <a:avLst/>
        </a:prstGeom>
        <a:solidFill>
          <a:schemeClr val="accent1">
            <a:lumMod val="40000"/>
            <a:lumOff val="60000"/>
          </a:schemeClr>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s-CO" sz="3600" b="1" kern="1200" dirty="0" smtClean="0">
              <a:solidFill>
                <a:schemeClr val="tx1"/>
              </a:solidFill>
            </a:rPr>
            <a:t>¿Qué son los PRAE?</a:t>
          </a:r>
          <a:endParaRPr lang="es-CO" sz="3600" b="1" kern="1200" dirty="0">
            <a:solidFill>
              <a:schemeClr val="tx1"/>
            </a:solidFill>
          </a:endParaRPr>
        </a:p>
      </dsp:txBody>
      <dsp:txXfrm>
        <a:off x="34614" y="140718"/>
        <a:ext cx="7275588" cy="639850"/>
      </dsp:txXfrm>
    </dsp:sp>
    <dsp:sp modelId="{B66FE0F4-035E-4B95-B3C7-ABE27A1D416B}">
      <dsp:nvSpPr>
        <dsp:cNvPr id="0" name=""/>
        <dsp:cNvSpPr/>
      </dsp:nvSpPr>
      <dsp:spPr>
        <a:xfrm>
          <a:off x="0" y="820616"/>
          <a:ext cx="7344816" cy="4703985"/>
        </a:xfrm>
        <a:prstGeom prst="roundRect">
          <a:avLst/>
        </a:prstGeom>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r="100000" b="100000"/>
          </a:path>
          <a:tileRect l="-100000" t="-10000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es-CO" sz="2100" b="1" kern="1200" dirty="0" smtClean="0">
              <a:solidFill>
                <a:schemeClr val="tx1"/>
              </a:solidFill>
            </a:rPr>
            <a:t>Los Proyectos Ambientales Escolares (PRAE) fueron creados mediante el DECRETO 1743/1994 por el cual se instituyó el Proyecto de Educación Ambiental para todos los niveles de educación formal.  Además el artículo 5º de la Ley 115 de 1994, consagra como uno de los fines de la educación, la adquisición de una conciencia para la conservación, protección y mejoramiento del medio ambiente, de la calidad de vida, del uso racional de los recursos naturales, de la prevención de desastres, dentro de una cultura ecológica y del riesgo y la defensa del patrimonio cultural de la Nación.</a:t>
          </a:r>
          <a:endParaRPr lang="es-CO" sz="2100" b="1" kern="1200" dirty="0">
            <a:solidFill>
              <a:schemeClr val="tx1"/>
            </a:solidFill>
          </a:endParaRPr>
        </a:p>
      </dsp:txBody>
      <dsp:txXfrm>
        <a:off x="229630" y="1050246"/>
        <a:ext cx="6885556" cy="42447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6DDC144-6E67-4EF7-A33E-7905080DFBDD}" type="datetimeFigureOut">
              <a:rPr lang="es-CO" smtClean="0"/>
              <a:t>28/01/2013</a:t>
            </a:fld>
            <a:endParaRPr lang="es-CO"/>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5C127D6-3630-4FD5-8D1D-D3FC88925D11}" type="slidenum">
              <a:rPr lang="es-CO" smtClean="0"/>
              <a:t>‹Nº›</a:t>
            </a:fld>
            <a:endParaRPr lang="es-CO"/>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6DDC144-6E67-4EF7-A33E-7905080DFBDD}" type="datetimeFigureOut">
              <a:rPr lang="es-CO" smtClean="0"/>
              <a:t>28/01/2013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6DDC144-6E67-4EF7-A33E-7905080DFBDD}" type="datetimeFigureOut">
              <a:rPr lang="es-CO" smtClean="0"/>
              <a:t>28/01/2013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6DDC144-6E67-4EF7-A33E-7905080DFBDD}" type="datetimeFigureOut">
              <a:rPr lang="es-CO" smtClean="0"/>
              <a:t>28/01/2013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6DDC144-6E67-4EF7-A33E-7905080DFBDD}" type="datetimeFigureOut">
              <a:rPr lang="es-CO" smtClean="0"/>
              <a:t>28/01/2013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66DDC144-6E67-4EF7-A33E-7905080DFBDD}" type="datetimeFigureOut">
              <a:rPr lang="es-CO" smtClean="0"/>
              <a:t>28/01/2013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C127D6-3630-4FD5-8D1D-D3FC88925D11}" type="slidenum">
              <a:rPr lang="es-CO" smtClean="0"/>
              <a:t>‹Nº›</a:t>
            </a:fld>
            <a:endParaRPr lang="es-CO"/>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6DDC144-6E67-4EF7-A33E-7905080DFBDD}" type="datetimeFigureOut">
              <a:rPr lang="es-CO" smtClean="0"/>
              <a:t>28/01/2013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6DDC144-6E67-4EF7-A33E-7905080DFBDD}" type="datetimeFigureOut">
              <a:rPr lang="es-CO" smtClean="0"/>
              <a:t>28/01/2013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DC144-6E67-4EF7-A33E-7905080DFBDD}" type="datetimeFigureOut">
              <a:rPr lang="es-CO" smtClean="0"/>
              <a:t>28/01/2013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6DDC144-6E67-4EF7-A33E-7905080DFBDD}" type="datetimeFigureOut">
              <a:rPr lang="es-CO" smtClean="0"/>
              <a:t>28/01/2013</a:t>
            </a:fld>
            <a:endParaRPr lang="es-CO"/>
          </a:p>
        </p:txBody>
      </p:sp>
      <p:sp>
        <p:nvSpPr>
          <p:cNvPr id="7" name="Slide Number Placeholder 6"/>
          <p:cNvSpPr>
            <a:spLocks noGrp="1"/>
          </p:cNvSpPr>
          <p:nvPr>
            <p:ph type="sldNum" sz="quarter" idx="12"/>
          </p:nvPr>
        </p:nvSpPr>
        <p:spPr/>
        <p:txBody>
          <a:bodyPr/>
          <a:lstStyle/>
          <a:p>
            <a:fld id="{75C127D6-3630-4FD5-8D1D-D3FC88925D11}" type="slidenum">
              <a:rPr lang="es-CO" smtClean="0"/>
              <a:t>‹Nº›</a:t>
            </a:fld>
            <a:endParaRPr lang="es-CO"/>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O"/>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6DDC144-6E67-4EF7-A33E-7905080DFBDD}" type="datetimeFigureOut">
              <a:rPr lang="es-CO" smtClean="0"/>
              <a:t>28/01/2013</a:t>
            </a:fld>
            <a:endParaRPr lang="es-CO"/>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O"/>
          </a:p>
        </p:txBody>
      </p:sp>
      <p:sp>
        <p:nvSpPr>
          <p:cNvPr id="7" name="Slide Number Placeholder 6"/>
          <p:cNvSpPr>
            <a:spLocks noGrp="1"/>
          </p:cNvSpPr>
          <p:nvPr>
            <p:ph type="sldNum" sz="quarter" idx="12"/>
          </p:nvPr>
        </p:nvSpPr>
        <p:spPr/>
        <p:txBody>
          <a:bodyPr/>
          <a:lstStyle/>
          <a:p>
            <a:fld id="{75C127D6-3630-4FD5-8D1D-D3FC88925D11}"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6DDC144-6E67-4EF7-A33E-7905080DFBDD}" type="datetimeFigureOut">
              <a:rPr lang="es-CO" smtClean="0"/>
              <a:t>28/01/2013</a:t>
            </a:fld>
            <a:endParaRPr lang="es-CO"/>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5C127D6-3630-4FD5-8D1D-D3FC88925D11}"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4613564" y="0"/>
            <a:ext cx="3630844" cy="3501008"/>
          </a:xfrm>
          <a:prstGeom prst="rect">
            <a:avLst/>
          </a:prstGeom>
          <a:noFill/>
        </p:spPr>
      </p:pic>
      <p:graphicFrame>
        <p:nvGraphicFramePr>
          <p:cNvPr id="5" name="4 Diagrama"/>
          <p:cNvGraphicFramePr/>
          <p:nvPr>
            <p:extLst>
              <p:ext uri="{D42A27DB-BD31-4B8C-83A1-F6EECF244321}">
                <p14:modId xmlns:p14="http://schemas.microsoft.com/office/powerpoint/2010/main" val="135165891"/>
              </p:ext>
            </p:extLst>
          </p:nvPr>
        </p:nvGraphicFramePr>
        <p:xfrm>
          <a:off x="5148064" y="4437112"/>
          <a:ext cx="2787384" cy="523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5 Diagrama"/>
          <p:cNvGraphicFramePr/>
          <p:nvPr>
            <p:extLst>
              <p:ext uri="{D42A27DB-BD31-4B8C-83A1-F6EECF244321}">
                <p14:modId xmlns:p14="http://schemas.microsoft.com/office/powerpoint/2010/main" val="3823489425"/>
              </p:ext>
            </p:extLst>
          </p:nvPr>
        </p:nvGraphicFramePr>
        <p:xfrm>
          <a:off x="107504" y="548680"/>
          <a:ext cx="4248472" cy="57606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64773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899592" y="1999830"/>
            <a:ext cx="7335300" cy="3046988"/>
          </a:xfrm>
          <a:prstGeom prst="rect">
            <a:avLst/>
          </a:prstGeom>
        </p:spPr>
        <p:txBody>
          <a:bodyPr wrap="square">
            <a:spAutoFit/>
          </a:bodyPr>
          <a:lstStyle/>
          <a:p>
            <a:pPr algn="just"/>
            <a:r>
              <a:rPr lang="es-CO" sz="2400" dirty="0" smtClean="0"/>
              <a:t>para que se reflexione críticamente sobre las formas de ver, razonar y actuar en su entorno escolar  y tomen conciencia y asuman sus responsabilidades para mejorar el ambiente en el aula  y fortalezcan las actitudes de aseo, higiene, limpieza, ornato, con campaña de aseo, mantenimiento de la zonas verdes, en las sedes dentro  y fuera de ella. </a:t>
            </a:r>
            <a:endParaRPr lang="es-CO" sz="2400" dirty="0"/>
          </a:p>
        </p:txBody>
      </p:sp>
      <p:sp>
        <p:nvSpPr>
          <p:cNvPr id="4" name="3 CuadroTexto"/>
          <p:cNvSpPr txBox="1"/>
          <p:nvPr/>
        </p:nvSpPr>
        <p:spPr>
          <a:xfrm>
            <a:off x="4932040" y="346348"/>
            <a:ext cx="1848583" cy="369332"/>
          </a:xfrm>
          <a:prstGeom prst="rect">
            <a:avLst/>
          </a:prstGeom>
          <a:noFill/>
        </p:spPr>
        <p:txBody>
          <a:bodyPr wrap="none" rtlCol="0">
            <a:spAutoFit/>
          </a:bodyPr>
          <a:lstStyle/>
          <a:p>
            <a:r>
              <a:rPr lang="es-CO" b="1" dirty="0" smtClean="0">
                <a:solidFill>
                  <a:schemeClr val="bg1"/>
                </a:solidFill>
              </a:rPr>
              <a:t>JUSTIFICACIÓN</a:t>
            </a:r>
            <a:endParaRPr lang="es-CO" b="1" dirty="0">
              <a:solidFill>
                <a:schemeClr val="bg1"/>
              </a:solidFill>
            </a:endParaRPr>
          </a:p>
        </p:txBody>
      </p:sp>
    </p:spTree>
    <p:extLst>
      <p:ext uri="{BB962C8B-B14F-4D97-AF65-F5344CB8AC3E}">
        <p14:creationId xmlns:p14="http://schemas.microsoft.com/office/powerpoint/2010/main" val="596639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272395" y="1052736"/>
            <a:ext cx="6768752" cy="4278094"/>
          </a:xfrm>
          <a:prstGeom prst="rect">
            <a:avLst/>
          </a:prstGeom>
        </p:spPr>
        <p:txBody>
          <a:bodyPr wrap="square">
            <a:spAutoFit/>
          </a:bodyPr>
          <a:lstStyle/>
          <a:p>
            <a:pPr algn="ctr"/>
            <a:r>
              <a:rPr lang="es-CO" sz="4000" b="1" dirty="0" smtClean="0"/>
              <a:t>OBJETIVOS</a:t>
            </a:r>
          </a:p>
          <a:p>
            <a:pPr algn="ctr"/>
            <a:endParaRPr lang="es-CO" sz="4000" b="1" dirty="0" smtClean="0"/>
          </a:p>
          <a:p>
            <a:pPr algn="just"/>
            <a:r>
              <a:rPr lang="es-CO" sz="2400" b="1" dirty="0" smtClean="0"/>
              <a:t>OBJETIVO GENERAL</a:t>
            </a:r>
          </a:p>
          <a:p>
            <a:pPr algn="just"/>
            <a:endParaRPr lang="es-CO" sz="2400" dirty="0"/>
          </a:p>
          <a:p>
            <a:pPr algn="just"/>
            <a:r>
              <a:rPr lang="es-CO" sz="2400" dirty="0" smtClean="0"/>
              <a:t>Fomentar en la comunidad  de la Institución Educativa Técnico Upar, ambientes sanos y agradables, propicios para el estudio, la recreación, fortaleciendo valores ambientales que conlleven al cuidado de sí mismo,  y del entorno 	escolar.</a:t>
            </a:r>
            <a:endParaRPr lang="es-CO" sz="2400" dirty="0"/>
          </a:p>
        </p:txBody>
      </p:sp>
    </p:spTree>
    <p:extLst>
      <p:ext uri="{BB962C8B-B14F-4D97-AF65-F5344CB8AC3E}">
        <p14:creationId xmlns:p14="http://schemas.microsoft.com/office/powerpoint/2010/main" val="261295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15616" y="1349827"/>
            <a:ext cx="6984776" cy="3877985"/>
          </a:xfrm>
          <a:prstGeom prst="rect">
            <a:avLst/>
          </a:prstGeom>
        </p:spPr>
        <p:txBody>
          <a:bodyPr wrap="square">
            <a:spAutoFit/>
          </a:bodyPr>
          <a:lstStyle/>
          <a:p>
            <a:r>
              <a:rPr lang="es-CO" sz="2800" b="1" dirty="0" smtClean="0"/>
              <a:t>OBJETIVOS ESPECIFICOS</a:t>
            </a:r>
          </a:p>
          <a:p>
            <a:endParaRPr lang="es-CO" dirty="0"/>
          </a:p>
          <a:p>
            <a:pPr algn="just"/>
            <a:r>
              <a:rPr lang="es-CO" sz="2000" dirty="0" smtClean="0"/>
              <a:t>1. Mejorar las condiciones higiénicas de la Institución Educativa Técnico Upar, implementando el uso adecuado de los residuos sólidos y cuidado de los recursos naturales y enseres.  </a:t>
            </a:r>
          </a:p>
          <a:p>
            <a:pPr algn="just"/>
            <a:endParaRPr lang="es-CO" sz="2000" dirty="0" smtClean="0"/>
          </a:p>
          <a:p>
            <a:pPr algn="just"/>
            <a:r>
              <a:rPr lang="es-CO" sz="2000" dirty="0" smtClean="0"/>
              <a:t>2.  Reflexionar con la comunidad educativa  el impacto negativo que se genera por el excesivo ruido que se produce en el aula de clase,  que conllevan muchas veces tener actitudes agresivas y violentas entre  estudiantes</a:t>
            </a:r>
            <a:endParaRPr lang="es-CO" sz="2000" dirty="0"/>
          </a:p>
        </p:txBody>
      </p:sp>
    </p:spTree>
    <p:extLst>
      <p:ext uri="{BB962C8B-B14F-4D97-AF65-F5344CB8AC3E}">
        <p14:creationId xmlns:p14="http://schemas.microsoft.com/office/powerpoint/2010/main" val="2812494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932950" y="1340768"/>
            <a:ext cx="7056784" cy="4093428"/>
          </a:xfrm>
          <a:prstGeom prst="rect">
            <a:avLst/>
          </a:prstGeom>
        </p:spPr>
        <p:txBody>
          <a:bodyPr wrap="square">
            <a:spAutoFit/>
          </a:bodyPr>
          <a:lstStyle/>
          <a:p>
            <a:r>
              <a:rPr lang="es-CO" sz="2800" b="1" dirty="0" smtClean="0"/>
              <a:t>OBJETIVOS DE CONOCIMIENTO </a:t>
            </a:r>
          </a:p>
          <a:p>
            <a:endParaRPr lang="es-CO" dirty="0" smtClean="0"/>
          </a:p>
          <a:p>
            <a:pPr algn="just"/>
            <a:r>
              <a:rPr lang="es-CO" sz="2000" dirty="0" smtClean="0"/>
              <a:t>Adquirir conocimiento  acerca del medio ambiente, de la problemática ocasionada por la irracionalidad humana, y de la necesidad de proteger el medio ambiente del que forma parte el hombre.</a:t>
            </a:r>
          </a:p>
          <a:p>
            <a:endParaRPr lang="es-CO" dirty="0"/>
          </a:p>
          <a:p>
            <a:r>
              <a:rPr lang="es-CO" dirty="0" smtClean="0"/>
              <a:t> </a:t>
            </a:r>
            <a:r>
              <a:rPr lang="es-CO" sz="2800" b="1" dirty="0" smtClean="0"/>
              <a:t>OBJETIVO SOCIAL</a:t>
            </a:r>
          </a:p>
          <a:p>
            <a:endParaRPr lang="es-CO" sz="2800" b="1" dirty="0" smtClean="0"/>
          </a:p>
          <a:p>
            <a:pPr algn="just"/>
            <a:r>
              <a:rPr lang="es-CO" sz="2000" dirty="0" smtClean="0"/>
              <a:t>Integrar a la comunidad educativa para que se motive a preservar el medio ambiente institucional y de su entorno en las dimensiones individuales y comunitarias</a:t>
            </a:r>
            <a:r>
              <a:rPr lang="es-CO" dirty="0" smtClean="0"/>
              <a:t>. </a:t>
            </a:r>
            <a:endParaRPr lang="es-CO" dirty="0"/>
          </a:p>
        </p:txBody>
      </p:sp>
    </p:spTree>
    <p:extLst>
      <p:ext uri="{BB962C8B-B14F-4D97-AF65-F5344CB8AC3E}">
        <p14:creationId xmlns:p14="http://schemas.microsoft.com/office/powerpoint/2010/main" val="1626994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043608" y="1124744"/>
            <a:ext cx="7128792" cy="5232202"/>
          </a:xfrm>
          <a:prstGeom prst="rect">
            <a:avLst/>
          </a:prstGeom>
        </p:spPr>
        <p:txBody>
          <a:bodyPr wrap="square">
            <a:spAutoFit/>
          </a:bodyPr>
          <a:lstStyle/>
          <a:p>
            <a:r>
              <a:rPr lang="es-CO" sz="2800" b="1" dirty="0" smtClean="0"/>
              <a:t>OBJETIVOS ACTITUDINALES </a:t>
            </a:r>
          </a:p>
          <a:p>
            <a:endParaRPr lang="es-CO" dirty="0" smtClean="0"/>
          </a:p>
          <a:p>
            <a:pPr algn="just"/>
            <a:r>
              <a:rPr lang="es-CO" sz="2800" dirty="0" smtClean="0"/>
              <a:t>Concientizar sobre la necesidad de proteger el medio ambiente escolar conforme a los valores ecológicos desarrollando una ética de la responsabilidad individual y colectiva, para el  medio ambiente en el aula de clase y en toda la Institución sea sano y  agradable. </a:t>
            </a:r>
          </a:p>
          <a:p>
            <a:pPr algn="just"/>
            <a:endParaRPr lang="es-CO" sz="2800" dirty="0"/>
          </a:p>
          <a:p>
            <a:endParaRPr lang="es-CO" dirty="0" smtClean="0"/>
          </a:p>
          <a:p>
            <a:r>
              <a:rPr lang="es-CO" dirty="0" smtClean="0"/>
              <a:t> </a:t>
            </a:r>
            <a:endParaRPr lang="es-CO" dirty="0"/>
          </a:p>
        </p:txBody>
      </p:sp>
    </p:spTree>
    <p:extLst>
      <p:ext uri="{BB962C8B-B14F-4D97-AF65-F5344CB8AC3E}">
        <p14:creationId xmlns:p14="http://schemas.microsoft.com/office/powerpoint/2010/main" val="1979263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15616" y="1700808"/>
            <a:ext cx="6768752" cy="3016210"/>
          </a:xfrm>
          <a:prstGeom prst="rect">
            <a:avLst/>
          </a:prstGeom>
        </p:spPr>
        <p:txBody>
          <a:bodyPr wrap="square">
            <a:spAutoFit/>
          </a:bodyPr>
          <a:lstStyle/>
          <a:p>
            <a:r>
              <a:rPr lang="es-CO" sz="2800" b="1" dirty="0" smtClean="0"/>
              <a:t>OBJETIVOS  COMPORTAMENTALES</a:t>
            </a:r>
          </a:p>
          <a:p>
            <a:endParaRPr lang="es-CO" dirty="0" smtClean="0"/>
          </a:p>
          <a:p>
            <a:pPr algn="just"/>
            <a:r>
              <a:rPr lang="es-CO" sz="2400" dirty="0" smtClean="0"/>
              <a:t> Adquirir  destrezas y determinación para actuar individual y colectivamente,  de manera que haciendo uso racional, de los recursos naturales, se resuelvan o frenen los problemas presentes y se prevengan los futuros</a:t>
            </a:r>
            <a:endParaRPr lang="es-CO" sz="2400" dirty="0"/>
          </a:p>
        </p:txBody>
      </p:sp>
    </p:spTree>
    <p:extLst>
      <p:ext uri="{BB962C8B-B14F-4D97-AF65-F5344CB8AC3E}">
        <p14:creationId xmlns:p14="http://schemas.microsoft.com/office/powerpoint/2010/main" val="165989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15616" y="1028343"/>
            <a:ext cx="6840760" cy="3416320"/>
          </a:xfrm>
          <a:prstGeom prst="rect">
            <a:avLst/>
          </a:prstGeom>
        </p:spPr>
        <p:txBody>
          <a:bodyPr wrap="square">
            <a:spAutoFit/>
          </a:bodyPr>
          <a:lstStyle/>
          <a:p>
            <a:pPr algn="just"/>
            <a:r>
              <a:rPr lang="es-CO" b="1" dirty="0" smtClean="0"/>
              <a:t>CARACTERIZACIÓN </a:t>
            </a:r>
            <a:r>
              <a:rPr lang="es-CO" b="1" dirty="0"/>
              <a:t>DEL PROBLEMA</a:t>
            </a:r>
            <a:endParaRPr lang="es-CO" dirty="0"/>
          </a:p>
          <a:p>
            <a:pPr algn="just"/>
            <a:endParaRPr lang="es-CO" b="1" dirty="0" smtClean="0"/>
          </a:p>
          <a:p>
            <a:pPr algn="just"/>
            <a:r>
              <a:rPr lang="es-CO" b="1" dirty="0" smtClean="0"/>
              <a:t>CONTEXTO</a:t>
            </a:r>
            <a:endParaRPr lang="es-CO" dirty="0"/>
          </a:p>
          <a:p>
            <a:pPr algn="just"/>
            <a:endParaRPr lang="es-CO" dirty="0" smtClean="0"/>
          </a:p>
          <a:p>
            <a:pPr algn="just"/>
            <a:r>
              <a:rPr lang="es-CO" dirty="0" smtClean="0"/>
              <a:t>La </a:t>
            </a:r>
            <a:r>
              <a:rPr lang="es-CO" dirty="0"/>
              <a:t>Institución Educativa Técnico Upar está ubicada en el barrio los fundadores, que es producto de una invasión, donde la población es de escasos recursos y de estratificación 1 y 2, ofreciendo los niveles de prescolar, básica primaria, básica secundaria y tres modalidades técnicas. La sede principal tiene a su alrededor la iglesia y un parque donde llegan algunos delincuentes y adictos a las </a:t>
            </a:r>
            <a:r>
              <a:rPr lang="es-CO" dirty="0" smtClean="0"/>
              <a:t>drogas.  </a:t>
            </a:r>
            <a:endParaRPr lang="es-CO" dirty="0"/>
          </a:p>
        </p:txBody>
      </p:sp>
    </p:spTree>
    <p:extLst>
      <p:ext uri="{BB962C8B-B14F-4D97-AF65-F5344CB8AC3E}">
        <p14:creationId xmlns:p14="http://schemas.microsoft.com/office/powerpoint/2010/main" val="593078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463987" y="-8059"/>
            <a:ext cx="3808730" cy="692696"/>
          </a:xfrm>
          <a:prstGeom prst="rect">
            <a:avLst/>
          </a:prstGeom>
          <a:noFill/>
          <a:ln>
            <a:noFill/>
          </a:ln>
        </p:spPr>
      </p:pic>
      <p:sp>
        <p:nvSpPr>
          <p:cNvPr id="3" name="2 Rectángulo"/>
          <p:cNvSpPr/>
          <p:nvPr/>
        </p:nvSpPr>
        <p:spPr>
          <a:xfrm>
            <a:off x="899592" y="1052736"/>
            <a:ext cx="7128791" cy="4431983"/>
          </a:xfrm>
          <a:prstGeom prst="rect">
            <a:avLst/>
          </a:prstGeom>
        </p:spPr>
        <p:txBody>
          <a:bodyPr wrap="square">
            <a:spAutoFit/>
          </a:bodyPr>
          <a:lstStyle/>
          <a:p>
            <a:pPr algn="just"/>
            <a:r>
              <a:rPr lang="es-CO" sz="2400" dirty="0">
                <a:solidFill>
                  <a:prstClr val="black"/>
                </a:solidFill>
              </a:rPr>
              <a:t>Los habitantes del sector </a:t>
            </a:r>
            <a:r>
              <a:rPr lang="es-CO" sz="2400" dirty="0" smtClean="0">
                <a:solidFill>
                  <a:prstClr val="black"/>
                </a:solidFill>
              </a:rPr>
              <a:t>tienen </a:t>
            </a:r>
            <a:r>
              <a:rPr lang="es-CO" sz="2400" dirty="0">
                <a:solidFill>
                  <a:prstClr val="black"/>
                </a:solidFill>
              </a:rPr>
              <a:t>negocios varios, algunos son desempleados y para otros el trabajos de carácter </a:t>
            </a:r>
            <a:r>
              <a:rPr lang="es-CO" sz="2400" dirty="0" smtClean="0">
                <a:solidFill>
                  <a:prstClr val="black"/>
                </a:solidFill>
              </a:rPr>
              <a:t>informal</a:t>
            </a:r>
          </a:p>
          <a:p>
            <a:pPr algn="just"/>
            <a:endParaRPr lang="es-CO" sz="2400" dirty="0">
              <a:solidFill>
                <a:prstClr val="black"/>
              </a:solidFill>
            </a:endParaRPr>
          </a:p>
          <a:p>
            <a:pPr algn="just"/>
            <a:r>
              <a:rPr lang="es-CO" sz="2400" dirty="0" smtClean="0"/>
              <a:t>En </a:t>
            </a:r>
            <a:r>
              <a:rPr lang="es-CO" sz="2400" dirty="0"/>
              <a:t>el ámbito social ha mejorado los índices de violencia, pero aún hay grupos de jóvenes que forman pandillas, grupos delincuenciales y algunos tienen adicciones a las drogas. </a:t>
            </a:r>
            <a:endParaRPr lang="es-CO" sz="2400" dirty="0" smtClean="0"/>
          </a:p>
          <a:p>
            <a:pPr algn="just"/>
            <a:endParaRPr lang="es-CO" sz="2400" dirty="0"/>
          </a:p>
          <a:p>
            <a:pPr lvl="0" algn="just"/>
            <a:endParaRPr lang="es-CO" sz="2400" dirty="0" smtClean="0">
              <a:solidFill>
                <a:prstClr val="black"/>
              </a:solidFill>
            </a:endParaRPr>
          </a:p>
          <a:p>
            <a:pPr lvl="0" algn="just"/>
            <a:endParaRPr lang="es-CO" sz="2400" dirty="0">
              <a:solidFill>
                <a:prstClr val="black"/>
              </a:solidFill>
            </a:endParaRPr>
          </a:p>
          <a:p>
            <a:pPr lvl="0" algn="just"/>
            <a:endParaRPr lang="es-CO" dirty="0">
              <a:solidFill>
                <a:prstClr val="black"/>
              </a:solidFill>
            </a:endParaRPr>
          </a:p>
        </p:txBody>
      </p:sp>
      <p:sp>
        <p:nvSpPr>
          <p:cNvPr id="5" name="4 CuadroTexto"/>
          <p:cNvSpPr txBox="1"/>
          <p:nvPr/>
        </p:nvSpPr>
        <p:spPr>
          <a:xfrm>
            <a:off x="4490627" y="346348"/>
            <a:ext cx="3613490" cy="338554"/>
          </a:xfrm>
          <a:prstGeom prst="rect">
            <a:avLst/>
          </a:prstGeom>
          <a:noFill/>
        </p:spPr>
        <p:txBody>
          <a:bodyPr wrap="none" rtlCol="0">
            <a:spAutoFit/>
          </a:bodyPr>
          <a:lstStyle/>
          <a:p>
            <a:r>
              <a:rPr lang="es-CO" sz="1600" b="1" dirty="0" smtClean="0">
                <a:solidFill>
                  <a:schemeClr val="bg1"/>
                </a:solidFill>
              </a:rPr>
              <a:t>CARACTERIZACIÓN DEL PROBLEMA</a:t>
            </a:r>
            <a:endParaRPr lang="es-CO" sz="1600" b="1" dirty="0">
              <a:solidFill>
                <a:schemeClr val="bg1"/>
              </a:solidFill>
            </a:endParaRPr>
          </a:p>
        </p:txBody>
      </p:sp>
    </p:spTree>
    <p:extLst>
      <p:ext uri="{BB962C8B-B14F-4D97-AF65-F5344CB8AC3E}">
        <p14:creationId xmlns:p14="http://schemas.microsoft.com/office/powerpoint/2010/main" val="3696599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331640" y="1720840"/>
            <a:ext cx="6696744" cy="2308324"/>
          </a:xfrm>
          <a:prstGeom prst="rect">
            <a:avLst/>
          </a:prstGeom>
        </p:spPr>
        <p:txBody>
          <a:bodyPr wrap="square">
            <a:spAutoFit/>
          </a:bodyPr>
          <a:lstStyle/>
          <a:p>
            <a:pPr lvl="0" algn="just"/>
            <a:r>
              <a:rPr lang="es-CO" sz="2400" dirty="0">
                <a:solidFill>
                  <a:prstClr val="black"/>
                </a:solidFill>
              </a:rPr>
              <a:t>Gran parte de las familias  de este barrio son disfuncionales y la mayoría de los jóvenes que estudian en la Institución no tienen un hogar conformado por los padres, sino que conviven con abuelos, tíos, papá o la mamá u otra persona. </a:t>
            </a:r>
          </a:p>
        </p:txBody>
      </p:sp>
    </p:spTree>
    <p:extLst>
      <p:ext uri="{BB962C8B-B14F-4D97-AF65-F5344CB8AC3E}">
        <p14:creationId xmlns:p14="http://schemas.microsoft.com/office/powerpoint/2010/main" val="1939978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043608" y="1340769"/>
            <a:ext cx="6840760" cy="3760004"/>
          </a:xfrm>
          <a:prstGeom prst="rect">
            <a:avLst/>
          </a:prstGeom>
        </p:spPr>
        <p:txBody>
          <a:bodyPr wrap="square">
            <a:spAutoFit/>
          </a:bodyPr>
          <a:lstStyle/>
          <a:p>
            <a:pPr algn="just">
              <a:lnSpc>
                <a:spcPct val="115000"/>
              </a:lnSpc>
              <a:spcAft>
                <a:spcPts val="1000"/>
              </a:spcAft>
              <a:tabLst>
                <a:tab pos="4842510" algn="l"/>
              </a:tabLst>
            </a:pPr>
            <a:r>
              <a:rPr lang="es-CO" sz="3200" b="1" dirty="0">
                <a:latin typeface="Calibri"/>
                <a:ea typeface="Calibri"/>
                <a:cs typeface="Times New Roman"/>
              </a:rPr>
              <a:t>SITUACIÓN AMBIENTAL</a:t>
            </a:r>
            <a:r>
              <a:rPr lang="es-CO" b="1" dirty="0">
                <a:latin typeface="Calibri"/>
                <a:ea typeface="Calibri"/>
                <a:cs typeface="Times New Roman"/>
              </a:rPr>
              <a:t>	</a:t>
            </a:r>
            <a:endParaRPr lang="es-CO" sz="1600" dirty="0">
              <a:latin typeface="Calibri"/>
              <a:ea typeface="Calibri"/>
              <a:cs typeface="Times New Roman"/>
            </a:endParaRPr>
          </a:p>
          <a:p>
            <a:pPr algn="just">
              <a:lnSpc>
                <a:spcPct val="115000"/>
              </a:lnSpc>
              <a:spcAft>
                <a:spcPts val="1000"/>
              </a:spcAft>
            </a:pPr>
            <a:r>
              <a:rPr lang="es-CO" sz="2800" dirty="0">
                <a:latin typeface="Calibri"/>
                <a:ea typeface="Calibri"/>
                <a:cs typeface="Times New Roman"/>
              </a:rPr>
              <a:t>La Institución Educativa Técnica Upar sede bachillerato, está ubicada en la diagonal 19  con transversal 23, en el barrio los fundadores, con un área locativa de 300 m</a:t>
            </a:r>
            <a:r>
              <a:rPr lang="es-CO" sz="2800" baseline="30000" dirty="0">
                <a:latin typeface="Calibri"/>
                <a:ea typeface="Calibri"/>
                <a:cs typeface="Times New Roman"/>
              </a:rPr>
              <a:t>2</a:t>
            </a:r>
            <a:r>
              <a:rPr lang="es-CO" sz="2800" dirty="0">
                <a:latin typeface="Calibri"/>
                <a:ea typeface="Calibri"/>
                <a:cs typeface="Times New Roman"/>
              </a:rPr>
              <a:t>  y alberga una población estudiantil de 700 estudiantes por jornadas.</a:t>
            </a:r>
            <a:endParaRPr lang="es-CO" sz="2800" dirty="0">
              <a:effectLst/>
              <a:latin typeface="Calibri"/>
              <a:ea typeface="Calibri"/>
              <a:cs typeface="Times New Roman"/>
            </a:endParaRPr>
          </a:p>
        </p:txBody>
      </p:sp>
    </p:spTree>
    <p:extLst>
      <p:ext uri="{BB962C8B-B14F-4D97-AF65-F5344CB8AC3E}">
        <p14:creationId xmlns:p14="http://schemas.microsoft.com/office/powerpoint/2010/main" val="315441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6303" y="1196752"/>
            <a:ext cx="7704856" cy="4401205"/>
          </a:xfrm>
          <a:prstGeom prst="rect">
            <a:avLst/>
          </a:prstGeom>
        </p:spPr>
        <p:txBody>
          <a:bodyPr wrap="square">
            <a:spAutoFit/>
          </a:bodyPr>
          <a:lstStyle/>
          <a:p>
            <a:pPr algn="ctr"/>
            <a:r>
              <a:rPr lang="es-CO" sz="4000" b="1" cap="all" spc="0" dirty="0" smtClean="0">
                <a:ln w="0"/>
                <a:solidFill>
                  <a:schemeClr val="accent1">
                    <a:lumMod val="50000"/>
                  </a:schemeClr>
                </a:solidFill>
                <a:effectLst>
                  <a:reflection blurRad="12700" stA="50000" endPos="50000" dist="5000" dir="5400000" sy="-100000" rotWithShape="0"/>
                </a:effectLst>
              </a:rPr>
              <a:t>EN LA INSTITUCIÓN EDUCATIVA TÉCNICO UPAR CONSTRUIMOS UN  AMBIENTE PROPICIO PARA DESARROLLAR LOS PROCESOS DE ENSEÑANZA APRENDIZAJE Y ASÍ  LOGRAR UNA SANA CONVIVENCIA</a:t>
            </a:r>
            <a:endParaRPr lang="es-CO" sz="4000" b="1" cap="all" spc="0" dirty="0">
              <a:ln w="0"/>
              <a:solidFill>
                <a:schemeClr val="accent1">
                  <a:lumMod val="50000"/>
                </a:schemeClr>
              </a:solidFill>
              <a:effectLst>
                <a:reflection blurRad="12700" stA="50000" endPos="50000" dist="5000" dir="5400000" sy="-100000" rotWithShape="0"/>
              </a:effectLst>
            </a:endParaRPr>
          </a:p>
        </p:txBody>
      </p:sp>
      <p:sp>
        <p:nvSpPr>
          <p:cNvPr id="3" name="2 CuadroTexto"/>
          <p:cNvSpPr txBox="1"/>
          <p:nvPr/>
        </p:nvSpPr>
        <p:spPr>
          <a:xfrm>
            <a:off x="4788024" y="0"/>
            <a:ext cx="3240360" cy="523220"/>
          </a:xfrm>
          <a:prstGeom prst="rect">
            <a:avLst/>
          </a:prstGeom>
          <a:solidFill>
            <a:schemeClr val="accent2">
              <a:lumMod val="75000"/>
            </a:schemeClr>
          </a:solidFill>
          <a:ln>
            <a:solidFill>
              <a:schemeClr val="bg2">
                <a:lumMod val="75000"/>
              </a:schemeClr>
            </a:solidFill>
          </a:ln>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O" sz="1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PROYECTO  DE EDUCACIÓN AMBIENTAL</a:t>
            </a:r>
          </a:p>
        </p:txBody>
      </p:sp>
    </p:spTree>
    <p:extLst>
      <p:ext uri="{BB962C8B-B14F-4D97-AF65-F5344CB8AC3E}">
        <p14:creationId xmlns:p14="http://schemas.microsoft.com/office/powerpoint/2010/main" val="84976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340768"/>
            <a:ext cx="7128792" cy="4678204"/>
          </a:xfrm>
          <a:prstGeom prst="rect">
            <a:avLst/>
          </a:prstGeom>
        </p:spPr>
        <p:txBody>
          <a:bodyPr wrap="square">
            <a:spAutoFit/>
          </a:bodyPr>
          <a:lstStyle/>
          <a:p>
            <a:pPr algn="just"/>
            <a:r>
              <a:rPr lang="es-CO" sz="2800" dirty="0"/>
              <a:t>Las zonas verdes </a:t>
            </a:r>
            <a:r>
              <a:rPr lang="es-CO" sz="2800" dirty="0" smtClean="0"/>
              <a:t>del frente </a:t>
            </a:r>
            <a:r>
              <a:rPr lang="es-CO" sz="2800" dirty="0"/>
              <a:t>de la Institución y sus alrededores, </a:t>
            </a:r>
            <a:r>
              <a:rPr lang="es-CO" sz="2800" dirty="0" smtClean="0"/>
              <a:t>están descuidadas y son depositarias de  </a:t>
            </a:r>
            <a:r>
              <a:rPr lang="es-CO" sz="2800" dirty="0"/>
              <a:t>basuras, </a:t>
            </a:r>
            <a:r>
              <a:rPr lang="es-CO" sz="2800" dirty="0" smtClean="0"/>
              <a:t>lo que afea a la Institución, que se observa sucia y deteriorada. Las actividades de embellecimientos </a:t>
            </a:r>
            <a:r>
              <a:rPr lang="es-CO" sz="2800" dirty="0"/>
              <a:t>de reciclaje y </a:t>
            </a:r>
            <a:r>
              <a:rPr lang="es-CO" sz="2800" dirty="0" smtClean="0"/>
              <a:t> </a:t>
            </a:r>
            <a:r>
              <a:rPr lang="es-CO" sz="2800" dirty="0"/>
              <a:t>manejos de los residuos sólidos son escasos, a pesar de los conocimientos sobre el cuidado de  los recursos naturales.  </a:t>
            </a:r>
          </a:p>
          <a:p>
            <a:pPr algn="just"/>
            <a:endParaRPr lang="es-CO" dirty="0"/>
          </a:p>
        </p:txBody>
      </p:sp>
    </p:spTree>
    <p:extLst>
      <p:ext uri="{BB962C8B-B14F-4D97-AF65-F5344CB8AC3E}">
        <p14:creationId xmlns:p14="http://schemas.microsoft.com/office/powerpoint/2010/main" val="3588882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26887" y="1412776"/>
            <a:ext cx="6908901" cy="3046988"/>
          </a:xfrm>
          <a:prstGeom prst="rect">
            <a:avLst/>
          </a:prstGeom>
        </p:spPr>
        <p:txBody>
          <a:bodyPr wrap="square">
            <a:spAutoFit/>
          </a:bodyPr>
          <a:lstStyle/>
          <a:p>
            <a:pPr algn="just"/>
            <a:r>
              <a:rPr lang="es-CO" sz="2400" dirty="0"/>
              <a:t>Es de anotar que el espacio físico de la Institución es pequeño, lo que genera un alto grado de contaminación auditiva, primero por el encerramiento, segundo por la cercanía de las aulas de </a:t>
            </a:r>
            <a:r>
              <a:rPr lang="es-CO" sz="2400" dirty="0" smtClean="0"/>
              <a:t>clases </a:t>
            </a:r>
            <a:r>
              <a:rPr lang="es-CO" sz="2400" dirty="0"/>
              <a:t>y la cancha como único espacio de recreación y deporte incide en el desarrollo normal de las actividades académicas. </a:t>
            </a:r>
          </a:p>
        </p:txBody>
      </p:sp>
    </p:spTree>
    <p:extLst>
      <p:ext uri="{BB962C8B-B14F-4D97-AF65-F5344CB8AC3E}">
        <p14:creationId xmlns:p14="http://schemas.microsoft.com/office/powerpoint/2010/main" val="786089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87624" y="1412777"/>
            <a:ext cx="6912768" cy="2677656"/>
          </a:xfrm>
          <a:prstGeom prst="rect">
            <a:avLst/>
          </a:prstGeom>
        </p:spPr>
        <p:txBody>
          <a:bodyPr wrap="square">
            <a:spAutoFit/>
          </a:bodyPr>
          <a:lstStyle/>
          <a:p>
            <a:pPr algn="just"/>
            <a:r>
              <a:rPr lang="es-CO" sz="2400" dirty="0" smtClean="0"/>
              <a:t> La </a:t>
            </a:r>
            <a:r>
              <a:rPr lang="es-CO" sz="2400" dirty="0"/>
              <a:t>Institución está ubicada en una avenida principal de la ciudad, el ambiente escolar se ve perturbado por los pitos de los autos, las caravanas  de lanzamientos de un álbum musical y este sonido se encierra en las aulas de clases fomentando desordenes y  distracciones académicas.</a:t>
            </a:r>
          </a:p>
        </p:txBody>
      </p:sp>
    </p:spTree>
    <p:extLst>
      <p:ext uri="{BB962C8B-B14F-4D97-AF65-F5344CB8AC3E}">
        <p14:creationId xmlns:p14="http://schemas.microsoft.com/office/powerpoint/2010/main" val="1169961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972422" y="1305342"/>
            <a:ext cx="7200800" cy="3231654"/>
          </a:xfrm>
          <a:prstGeom prst="rect">
            <a:avLst/>
          </a:prstGeom>
        </p:spPr>
        <p:txBody>
          <a:bodyPr wrap="square">
            <a:spAutoFit/>
          </a:bodyPr>
          <a:lstStyle/>
          <a:p>
            <a:pPr algn="just"/>
            <a:r>
              <a:rPr lang="es-CO" sz="2400" dirty="0"/>
              <a:t>E</a:t>
            </a:r>
            <a:r>
              <a:rPr lang="es-CO" sz="2000" dirty="0"/>
              <a:t>n el barrio es común ver el depósito inadecuado de residuos sólidos en lotes y calles e incluso en lugares inapropiados en las casas, esta inadecuada práctica </a:t>
            </a:r>
            <a:r>
              <a:rPr lang="es-CO" sz="2000" dirty="0" smtClean="0"/>
              <a:t>se refleja en </a:t>
            </a:r>
            <a:r>
              <a:rPr lang="es-CO" sz="2000" dirty="0"/>
              <a:t>la  </a:t>
            </a:r>
            <a:r>
              <a:rPr lang="es-CO" sz="2000" dirty="0" smtClean="0"/>
              <a:t>Institución,  </a:t>
            </a:r>
            <a:r>
              <a:rPr lang="es-CO" sz="2000" dirty="0"/>
              <a:t>donde se ha observado que los estudiantes arrojan plásticos, bolsas, papeles, semillas de mangos, mamón entre otros,  en lugares distintos a las canecas de basura, y las aulas de clases permanece repletas de estos desechos sólidos  a pesar de las indicaciones y observaciones para mantener un ambiente </a:t>
            </a:r>
            <a:r>
              <a:rPr lang="es-CO" sz="2000" dirty="0" smtClean="0"/>
              <a:t>agradable</a:t>
            </a:r>
            <a:endParaRPr lang="es-CO" sz="2000" dirty="0"/>
          </a:p>
        </p:txBody>
      </p:sp>
    </p:spTree>
    <p:extLst>
      <p:ext uri="{BB962C8B-B14F-4D97-AF65-F5344CB8AC3E}">
        <p14:creationId xmlns:p14="http://schemas.microsoft.com/office/powerpoint/2010/main" val="783049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611560" y="1028343"/>
            <a:ext cx="7769992" cy="4339650"/>
          </a:xfrm>
          <a:prstGeom prst="rect">
            <a:avLst/>
          </a:prstGeom>
        </p:spPr>
        <p:txBody>
          <a:bodyPr wrap="square">
            <a:spAutoFit/>
          </a:bodyPr>
          <a:lstStyle/>
          <a:p>
            <a:r>
              <a:rPr lang="es-CO" dirty="0" smtClean="0"/>
              <a:t> </a:t>
            </a:r>
            <a:r>
              <a:rPr lang="es-CO" sz="2800" b="1" dirty="0"/>
              <a:t>PROBLEMA </a:t>
            </a:r>
            <a:r>
              <a:rPr lang="es-CO" sz="2800" b="1" dirty="0" smtClean="0"/>
              <a:t>AMBIENTAL</a:t>
            </a:r>
          </a:p>
          <a:p>
            <a:endParaRPr lang="es-CO" sz="2800" b="1" dirty="0"/>
          </a:p>
          <a:p>
            <a:pPr algn="just"/>
            <a:r>
              <a:rPr lang="es-CO" sz="2200" dirty="0"/>
              <a:t>L</a:t>
            </a:r>
            <a:r>
              <a:rPr lang="es-CO" sz="2200" dirty="0" smtClean="0"/>
              <a:t>a </a:t>
            </a:r>
            <a:r>
              <a:rPr lang="es-CO" sz="2200" dirty="0"/>
              <a:t>situación ambiental  en el interior de la Institución, se prioriza la falta de sentido de pertenencia por parte de los estudiantes y la falta de respeto durante </a:t>
            </a:r>
            <a:r>
              <a:rPr lang="es-CO" sz="2200" dirty="0" smtClean="0"/>
              <a:t> </a:t>
            </a:r>
            <a:r>
              <a:rPr lang="es-CO" sz="2200" dirty="0"/>
              <a:t>las actividades académicas, </a:t>
            </a:r>
            <a:r>
              <a:rPr lang="es-CO" sz="2200" dirty="0" smtClean="0"/>
              <a:t>donde hacen ruidos con las sillas al rodarlas, gritan,  </a:t>
            </a:r>
            <a:r>
              <a:rPr lang="es-CO" sz="2200" dirty="0"/>
              <a:t>usan equipos de música, celulares, fomentando distracciones a sus compañeros, alto niveles de estrés, agresividad, enfermedades </a:t>
            </a:r>
            <a:r>
              <a:rPr lang="es-CO" sz="2200" dirty="0" smtClean="0"/>
              <a:t>auditivas,  motrices y </a:t>
            </a:r>
            <a:r>
              <a:rPr lang="es-CO" sz="2200" dirty="0"/>
              <a:t>el manejo inadecuado de los residuos sólido  no permiten un ambiente sano, agradable, alterando la armonía en el aula.</a:t>
            </a:r>
          </a:p>
        </p:txBody>
      </p:sp>
    </p:spTree>
    <p:extLst>
      <p:ext uri="{BB962C8B-B14F-4D97-AF65-F5344CB8AC3E}">
        <p14:creationId xmlns:p14="http://schemas.microsoft.com/office/powerpoint/2010/main" val="60560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15616" y="1196752"/>
            <a:ext cx="7056784" cy="3385542"/>
          </a:xfrm>
          <a:prstGeom prst="rect">
            <a:avLst/>
          </a:prstGeom>
        </p:spPr>
        <p:txBody>
          <a:bodyPr wrap="square">
            <a:spAutoFit/>
          </a:bodyPr>
          <a:lstStyle/>
          <a:p>
            <a:pPr algn="just"/>
            <a:r>
              <a:rPr lang="es-CO" sz="2800" dirty="0"/>
              <a:t>Cabe destacar la indiferencia de muchos estudiantes frente a esta problemática ambiental, ya sea por falta de conciencia ecológica o por desconocimiento del daño que se causan ellos mismos  al ambiente, donde permanece gran parte del día.</a:t>
            </a:r>
          </a:p>
          <a:p>
            <a:endParaRPr lang="es-CO" dirty="0"/>
          </a:p>
        </p:txBody>
      </p:sp>
    </p:spTree>
    <p:extLst>
      <p:ext uri="{BB962C8B-B14F-4D97-AF65-F5344CB8AC3E}">
        <p14:creationId xmlns:p14="http://schemas.microsoft.com/office/powerpoint/2010/main" val="447691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124744"/>
            <a:ext cx="6984776" cy="4493538"/>
          </a:xfrm>
          <a:prstGeom prst="rect">
            <a:avLst/>
          </a:prstGeom>
        </p:spPr>
        <p:txBody>
          <a:bodyPr wrap="square">
            <a:spAutoFit/>
          </a:bodyPr>
          <a:lstStyle/>
          <a:p>
            <a:pPr algn="just"/>
            <a:r>
              <a:rPr lang="es-CO" sz="2800" b="1" dirty="0"/>
              <a:t>METODOLOGÍA</a:t>
            </a:r>
          </a:p>
          <a:p>
            <a:pPr algn="just"/>
            <a:endParaRPr lang="es-CO" dirty="0"/>
          </a:p>
          <a:p>
            <a:pPr algn="just"/>
            <a:r>
              <a:rPr lang="es-CO" sz="2400" dirty="0"/>
              <a:t>Se empleará la metodología investigación,  acción y participación, porque se investigaran las causas que generan los altos índices de contaminación auditivas y sus </a:t>
            </a:r>
            <a:r>
              <a:rPr lang="es-CO" sz="2400"/>
              <a:t>consecuencias</a:t>
            </a:r>
            <a:r>
              <a:rPr lang="es-CO" sz="2400" smtClean="0"/>
              <a:t>.</a:t>
            </a:r>
          </a:p>
          <a:p>
            <a:pPr algn="just"/>
            <a:endParaRPr lang="es-CO" sz="2400" dirty="0"/>
          </a:p>
          <a:p>
            <a:pPr algn="just"/>
            <a:r>
              <a:rPr lang="es-CO" sz="2400" dirty="0"/>
              <a:t>La participación será activa en todos los entes de comunidad educativa y se generaran acciones que conlleven al mejoramiento del ambiente en la Institución</a:t>
            </a:r>
            <a:r>
              <a:rPr lang="es-CO" dirty="0"/>
              <a:t>, </a:t>
            </a:r>
          </a:p>
        </p:txBody>
      </p:sp>
    </p:spTree>
    <p:extLst>
      <p:ext uri="{BB962C8B-B14F-4D97-AF65-F5344CB8AC3E}">
        <p14:creationId xmlns:p14="http://schemas.microsoft.com/office/powerpoint/2010/main" val="172561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196753"/>
            <a:ext cx="6912768" cy="3970318"/>
          </a:xfrm>
          <a:prstGeom prst="rect">
            <a:avLst/>
          </a:prstGeom>
        </p:spPr>
        <p:txBody>
          <a:bodyPr wrap="square">
            <a:spAutoFit/>
          </a:bodyPr>
          <a:lstStyle/>
          <a:p>
            <a:pPr algn="just"/>
            <a:r>
              <a:rPr lang="es-CO" sz="2800" dirty="0"/>
              <a:t>para lograr cambios actitudinales sobre el manejo de los residuos sólidos, el desperdicio del agua, en la producción de ruidos, pero sobre todo que tomen conciencia sobre su rol en la comunidad para que ayuden a mantener el aula limpia y vayan adquiriendo sentido de pertenencia y construyan una cultura ambiental.</a:t>
            </a:r>
          </a:p>
        </p:txBody>
      </p:sp>
    </p:spTree>
    <p:extLst>
      <p:ext uri="{BB962C8B-B14F-4D97-AF65-F5344CB8AC3E}">
        <p14:creationId xmlns:p14="http://schemas.microsoft.com/office/powerpoint/2010/main" val="2773122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55776" y="946850"/>
            <a:ext cx="3813865" cy="584775"/>
          </a:xfrm>
          <a:prstGeom prst="rect">
            <a:avLst/>
          </a:prstGeom>
        </p:spPr>
        <p:txBody>
          <a:bodyPr wrap="none">
            <a:spAutoFit/>
          </a:bodyPr>
          <a:lstStyle/>
          <a:p>
            <a:pPr algn="ctr"/>
            <a:r>
              <a:rPr lang="es-CO" sz="3200" b="1" dirty="0" smtClean="0"/>
              <a:t> </a:t>
            </a:r>
            <a:r>
              <a:rPr lang="es-CO" sz="3200" b="1" dirty="0"/>
              <a:t>PLAN DE ACCIÓN</a:t>
            </a:r>
          </a:p>
        </p:txBody>
      </p:sp>
      <p:sp>
        <p:nvSpPr>
          <p:cNvPr id="3" name="2 Rectángulo"/>
          <p:cNvSpPr/>
          <p:nvPr/>
        </p:nvSpPr>
        <p:spPr>
          <a:xfrm>
            <a:off x="971600" y="1700808"/>
            <a:ext cx="6696744" cy="3970318"/>
          </a:xfrm>
          <a:prstGeom prst="rect">
            <a:avLst/>
          </a:prstGeom>
        </p:spPr>
        <p:txBody>
          <a:bodyPr wrap="square">
            <a:spAutoFit/>
          </a:bodyPr>
          <a:lstStyle/>
          <a:p>
            <a:pPr marL="285750" indent="-285750">
              <a:buFont typeface="Wingdings" pitchFamily="2" charset="2"/>
              <a:buChar char="v"/>
            </a:pPr>
            <a:r>
              <a:rPr lang="es-CO" dirty="0"/>
              <a:t>Socializar a la comunidad educativa el </a:t>
            </a:r>
            <a:r>
              <a:rPr lang="es-CO" dirty="0" smtClean="0"/>
              <a:t> proyecto de educación ambiental (PRAE)</a:t>
            </a:r>
          </a:p>
          <a:p>
            <a:endParaRPr lang="es-CO" dirty="0" smtClean="0"/>
          </a:p>
          <a:p>
            <a:pPr marL="285750" indent="-285750" algn="just">
              <a:buFont typeface="Wingdings" pitchFamily="2" charset="2"/>
              <a:buChar char="v"/>
            </a:pPr>
            <a:r>
              <a:rPr lang="es-CO" dirty="0" smtClean="0"/>
              <a:t>Concientizar </a:t>
            </a:r>
            <a:r>
              <a:rPr lang="es-CO" dirty="0"/>
              <a:t>a toda la Comunidad Educativa sobre la importancia de asumir un papel constructivo en el proceso de la conservación del medio ambiente</a:t>
            </a:r>
            <a:r>
              <a:rPr lang="es-CO" dirty="0" smtClean="0"/>
              <a:t>.</a:t>
            </a:r>
          </a:p>
          <a:p>
            <a:pPr marL="285750" indent="-285750" algn="just">
              <a:buFont typeface="Wingdings" pitchFamily="2" charset="2"/>
              <a:buChar char="v"/>
            </a:pPr>
            <a:endParaRPr lang="es-CO" dirty="0"/>
          </a:p>
          <a:p>
            <a:pPr algn="just"/>
            <a:endParaRPr lang="es-CO" dirty="0" smtClean="0"/>
          </a:p>
          <a:p>
            <a:pPr marL="285750" indent="-285750" algn="just">
              <a:buFont typeface="Wingdings" pitchFamily="2" charset="2"/>
              <a:buChar char="v"/>
            </a:pPr>
            <a:r>
              <a:rPr lang="es-CO" dirty="0"/>
              <a:t>Realizar un proceso de investigación acerca de la contaminación auditiva y su relación con los comportamientos de agresividad e irritabilidad de los estudiantes del Upar y perdida de la voz de los docentes</a:t>
            </a:r>
          </a:p>
          <a:p>
            <a:endParaRPr lang="es-CO" dirty="0"/>
          </a:p>
        </p:txBody>
      </p:sp>
    </p:spTree>
    <p:extLst>
      <p:ext uri="{BB962C8B-B14F-4D97-AF65-F5344CB8AC3E}">
        <p14:creationId xmlns:p14="http://schemas.microsoft.com/office/powerpoint/2010/main" val="2312748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484784"/>
            <a:ext cx="6696744" cy="3139321"/>
          </a:xfrm>
          <a:prstGeom prst="rect">
            <a:avLst/>
          </a:prstGeom>
        </p:spPr>
        <p:txBody>
          <a:bodyPr wrap="square">
            <a:spAutoFit/>
          </a:bodyPr>
          <a:lstStyle/>
          <a:p>
            <a:pPr marL="285750" indent="-285750" algn="just">
              <a:buFont typeface="Wingdings" pitchFamily="2" charset="2"/>
              <a:buChar char="v"/>
            </a:pPr>
            <a:r>
              <a:rPr lang="es-CO" dirty="0"/>
              <a:t>Adoptar hábitos ambientales que contribuyan al cuidado del ambiente institucional a través del manejo y la reutilización del papel </a:t>
            </a:r>
            <a:r>
              <a:rPr lang="es-CO" dirty="0" smtClean="0"/>
              <a:t>desechado</a:t>
            </a:r>
          </a:p>
          <a:p>
            <a:pPr marL="285750" indent="-285750" algn="just">
              <a:buFont typeface="Wingdings" pitchFamily="2" charset="2"/>
              <a:buChar char="v"/>
            </a:pPr>
            <a:endParaRPr lang="es-CO" dirty="0"/>
          </a:p>
          <a:p>
            <a:pPr marL="285750" indent="-285750" algn="just">
              <a:buFont typeface="Wingdings" pitchFamily="2" charset="2"/>
              <a:buChar char="v"/>
            </a:pPr>
            <a:r>
              <a:rPr lang="es-CO" dirty="0"/>
              <a:t>Obtener beneficios económico a través de la venta de basura reciclables(papel)</a:t>
            </a:r>
          </a:p>
          <a:p>
            <a:pPr marL="285750" indent="-285750" algn="just">
              <a:buFont typeface="Wingdings" pitchFamily="2" charset="2"/>
              <a:buChar char="v"/>
            </a:pPr>
            <a:endParaRPr lang="es-CO" dirty="0"/>
          </a:p>
          <a:p>
            <a:pPr marL="285750" indent="-285750" algn="just">
              <a:buFont typeface="Wingdings" pitchFamily="2" charset="2"/>
              <a:buChar char="v"/>
            </a:pPr>
            <a:r>
              <a:rPr lang="es-CO" dirty="0"/>
              <a:t>Aplicar comparendos ambientales</a:t>
            </a:r>
          </a:p>
          <a:p>
            <a:pPr marL="285750" indent="-285750" algn="just">
              <a:buFont typeface="Wingdings" pitchFamily="2" charset="2"/>
              <a:buChar char="v"/>
            </a:pPr>
            <a:endParaRPr lang="es-CO" dirty="0" smtClean="0"/>
          </a:p>
          <a:p>
            <a:pPr marL="285750" indent="-285750" algn="just">
              <a:buFont typeface="Wingdings" pitchFamily="2" charset="2"/>
              <a:buChar char="v"/>
            </a:pPr>
            <a:r>
              <a:rPr lang="es-CO" dirty="0" smtClean="0"/>
              <a:t>Dar a conocer </a:t>
            </a:r>
            <a:r>
              <a:rPr lang="es-CO" dirty="0"/>
              <a:t>las consecuencias de la exposición de las basuras</a:t>
            </a:r>
          </a:p>
        </p:txBody>
      </p:sp>
    </p:spTree>
    <p:extLst>
      <p:ext uri="{BB962C8B-B14F-4D97-AF65-F5344CB8AC3E}">
        <p14:creationId xmlns:p14="http://schemas.microsoft.com/office/powerpoint/2010/main" val="184095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graphicFrame>
        <p:nvGraphicFramePr>
          <p:cNvPr id="2" name="1 Diagrama"/>
          <p:cNvGraphicFramePr/>
          <p:nvPr>
            <p:extLst>
              <p:ext uri="{D42A27DB-BD31-4B8C-83A1-F6EECF244321}">
                <p14:modId xmlns:p14="http://schemas.microsoft.com/office/powerpoint/2010/main" val="3772287174"/>
              </p:ext>
            </p:extLst>
          </p:nvPr>
        </p:nvGraphicFramePr>
        <p:xfrm>
          <a:off x="899592" y="692696"/>
          <a:ext cx="734481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91018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268760"/>
            <a:ext cx="7056784" cy="3139321"/>
          </a:xfrm>
          <a:prstGeom prst="rect">
            <a:avLst/>
          </a:prstGeom>
        </p:spPr>
        <p:txBody>
          <a:bodyPr wrap="square">
            <a:spAutoFit/>
          </a:bodyPr>
          <a:lstStyle/>
          <a:p>
            <a:pPr marL="285750" indent="-285750">
              <a:buFont typeface="Wingdings" pitchFamily="2" charset="2"/>
              <a:buChar char="v"/>
            </a:pPr>
            <a:r>
              <a:rPr lang="es-CO" dirty="0"/>
              <a:t>Concientizar a los estudiantes sobre la importancia del agua, para que no la contaminen y la </a:t>
            </a:r>
            <a:r>
              <a:rPr lang="es-CO" dirty="0" smtClean="0"/>
              <a:t>desperdicien</a:t>
            </a:r>
          </a:p>
          <a:p>
            <a:endParaRPr lang="es-CO" dirty="0" smtClean="0"/>
          </a:p>
          <a:p>
            <a:pPr marL="285750" indent="-285750" algn="just">
              <a:buFont typeface="Wingdings" pitchFamily="2" charset="2"/>
              <a:buChar char="v"/>
            </a:pPr>
            <a:r>
              <a:rPr lang="es-CO" dirty="0" smtClean="0"/>
              <a:t>realizar </a:t>
            </a:r>
            <a:r>
              <a:rPr lang="es-CO" dirty="0"/>
              <a:t>murales, con fines ecológicos  que resalten la preservación del medio ambiente escolar y del entorno </a:t>
            </a:r>
            <a:r>
              <a:rPr lang="es-CO" dirty="0" smtClean="0"/>
              <a:t>.</a:t>
            </a:r>
          </a:p>
          <a:p>
            <a:pPr marL="285750" indent="-285750" algn="just">
              <a:buFont typeface="Wingdings" pitchFamily="2" charset="2"/>
              <a:buChar char="v"/>
            </a:pPr>
            <a:endParaRPr lang="es-CO" dirty="0"/>
          </a:p>
          <a:p>
            <a:pPr marL="285750" indent="-285750" algn="just">
              <a:buFont typeface="Wingdings" pitchFamily="2" charset="2"/>
              <a:buChar char="v"/>
            </a:pPr>
            <a:r>
              <a:rPr lang="es-CO" dirty="0"/>
              <a:t>Realizar jornadas de aseo, para contribuir al mejoramiento del medio ambiente escolar</a:t>
            </a:r>
            <a:r>
              <a:rPr lang="es-CO" dirty="0" smtClean="0"/>
              <a:t>.</a:t>
            </a:r>
          </a:p>
          <a:p>
            <a:pPr marL="285750" indent="-285750" algn="just">
              <a:buFont typeface="Wingdings" pitchFamily="2" charset="2"/>
              <a:buChar char="v"/>
            </a:pPr>
            <a:endParaRPr lang="es-CO" dirty="0"/>
          </a:p>
          <a:p>
            <a:endParaRPr lang="es-CO" dirty="0"/>
          </a:p>
          <a:p>
            <a:pPr marL="285750" indent="-285750">
              <a:buFont typeface="Wingdings" pitchFamily="2" charset="2"/>
              <a:buChar char="v"/>
            </a:pPr>
            <a:endParaRPr lang="es-CO" dirty="0"/>
          </a:p>
        </p:txBody>
      </p:sp>
    </p:spTree>
    <p:extLst>
      <p:ext uri="{BB962C8B-B14F-4D97-AF65-F5344CB8AC3E}">
        <p14:creationId xmlns:p14="http://schemas.microsoft.com/office/powerpoint/2010/main" val="1022443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1268760"/>
            <a:ext cx="6696744" cy="2308324"/>
          </a:xfrm>
          <a:prstGeom prst="rect">
            <a:avLst/>
          </a:prstGeom>
        </p:spPr>
        <p:txBody>
          <a:bodyPr wrap="square">
            <a:spAutoFit/>
          </a:bodyPr>
          <a:lstStyle/>
          <a:p>
            <a:pPr algn="just"/>
            <a:r>
              <a:rPr lang="es-CO" dirty="0" smtClean="0"/>
              <a:t>Restablecer </a:t>
            </a:r>
            <a:r>
              <a:rPr lang="es-CO" dirty="0"/>
              <a:t>las zonas verdes de la Institución, se sembraran plantas ornamentales, para el embellecimiento de las sedes, promoviendo el sentido de pertenencia y asistan continuamente estos espacios</a:t>
            </a:r>
            <a:r>
              <a:rPr lang="es-CO" dirty="0" smtClean="0"/>
              <a:t>.</a:t>
            </a:r>
          </a:p>
          <a:p>
            <a:pPr algn="just"/>
            <a:endParaRPr lang="es-CO" dirty="0"/>
          </a:p>
          <a:p>
            <a:pPr algn="just"/>
            <a:r>
              <a:rPr lang="es-CO" dirty="0"/>
              <a:t>Formar un comité ambiental conformado por estudiantes, docentes, contribuyendo al trabajo en equipo y al cuidado del ambiente escolar</a:t>
            </a:r>
          </a:p>
        </p:txBody>
      </p:sp>
    </p:spTree>
    <p:extLst>
      <p:ext uri="{BB962C8B-B14F-4D97-AF65-F5344CB8AC3E}">
        <p14:creationId xmlns:p14="http://schemas.microsoft.com/office/powerpoint/2010/main" val="445390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124744"/>
            <a:ext cx="7056784" cy="5078313"/>
          </a:xfrm>
          <a:prstGeom prst="rect">
            <a:avLst/>
          </a:prstGeom>
        </p:spPr>
        <p:txBody>
          <a:bodyPr wrap="square">
            <a:spAutoFit/>
          </a:bodyPr>
          <a:lstStyle/>
          <a:p>
            <a:endParaRPr lang="es-CO" dirty="0"/>
          </a:p>
          <a:p>
            <a:r>
              <a:rPr lang="es-CO" dirty="0"/>
              <a:t>Capacitar a los estudiantes para que sean multiplicadores de una cultura ambiental. </a:t>
            </a:r>
            <a:endParaRPr lang="es-CO" dirty="0" smtClean="0"/>
          </a:p>
          <a:p>
            <a:endParaRPr lang="es-CO" dirty="0"/>
          </a:p>
          <a:p>
            <a:r>
              <a:rPr lang="es-CO" dirty="0" smtClean="0"/>
              <a:t>Sugerir </a:t>
            </a:r>
            <a:r>
              <a:rPr lang="es-CO" dirty="0"/>
              <a:t>el cambio de los grifos de los </a:t>
            </a:r>
            <a:r>
              <a:rPr lang="es-CO" dirty="0" smtClean="0"/>
              <a:t>bebederos</a:t>
            </a:r>
          </a:p>
          <a:p>
            <a:endParaRPr lang="es-CO" dirty="0"/>
          </a:p>
          <a:p>
            <a:r>
              <a:rPr lang="es-CO" dirty="0" smtClean="0"/>
              <a:t>Decorar </a:t>
            </a:r>
            <a:r>
              <a:rPr lang="es-CO" dirty="0"/>
              <a:t>las  aulas de </a:t>
            </a:r>
            <a:r>
              <a:rPr lang="es-CO" dirty="0" smtClean="0"/>
              <a:t>clases</a:t>
            </a:r>
          </a:p>
          <a:p>
            <a:endParaRPr lang="es-CO" dirty="0"/>
          </a:p>
          <a:p>
            <a:r>
              <a:rPr lang="es-CO" dirty="0" smtClean="0"/>
              <a:t>Recolectar </a:t>
            </a:r>
            <a:r>
              <a:rPr lang="es-CO" dirty="0"/>
              <a:t>bolsas de basuras.</a:t>
            </a:r>
          </a:p>
          <a:p>
            <a:endParaRPr lang="es-CO" dirty="0"/>
          </a:p>
          <a:p>
            <a:r>
              <a:rPr lang="es-CO" dirty="0"/>
              <a:t>Adquirir canecas de colores para la clasificación de basura</a:t>
            </a:r>
          </a:p>
          <a:p>
            <a:endParaRPr lang="es-CO" dirty="0" smtClean="0"/>
          </a:p>
          <a:p>
            <a:endParaRPr lang="es-CO" dirty="0"/>
          </a:p>
          <a:p>
            <a:endParaRPr lang="es-CO" dirty="0" smtClean="0"/>
          </a:p>
          <a:p>
            <a:endParaRPr lang="es-CO" dirty="0"/>
          </a:p>
          <a:p>
            <a:endParaRPr lang="es-CO" dirty="0" smtClean="0"/>
          </a:p>
          <a:p>
            <a:endParaRPr lang="es-CO" dirty="0"/>
          </a:p>
          <a:p>
            <a:endParaRPr lang="es-CO" dirty="0"/>
          </a:p>
        </p:txBody>
      </p:sp>
    </p:spTree>
    <p:extLst>
      <p:ext uri="{BB962C8B-B14F-4D97-AF65-F5344CB8AC3E}">
        <p14:creationId xmlns:p14="http://schemas.microsoft.com/office/powerpoint/2010/main" val="949587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340768"/>
            <a:ext cx="6912768" cy="1754326"/>
          </a:xfrm>
          <a:prstGeom prst="rect">
            <a:avLst/>
          </a:prstGeom>
        </p:spPr>
        <p:txBody>
          <a:bodyPr wrap="square">
            <a:spAutoFit/>
          </a:bodyPr>
          <a:lstStyle/>
          <a:p>
            <a:pPr marL="285750" indent="-285750" algn="just">
              <a:buFont typeface="Wingdings" pitchFamily="2" charset="2"/>
              <a:buChar char="v"/>
            </a:pPr>
            <a:r>
              <a:rPr lang="es-CO" dirty="0"/>
              <a:t>Solicitar espacios y tiempo a la administración de la Institución para efectuar las </a:t>
            </a:r>
            <a:r>
              <a:rPr lang="es-CO" dirty="0" smtClean="0"/>
              <a:t>actividades</a:t>
            </a:r>
          </a:p>
          <a:p>
            <a:pPr algn="just"/>
            <a:endParaRPr lang="es-CO" dirty="0"/>
          </a:p>
          <a:p>
            <a:pPr marL="285750" indent="-285750" algn="just">
              <a:buFont typeface="Wingdings" pitchFamily="2" charset="2"/>
              <a:buChar char="v"/>
            </a:pPr>
            <a:r>
              <a:rPr lang="es-CO" dirty="0" smtClean="0"/>
              <a:t>Evaluar </a:t>
            </a:r>
            <a:r>
              <a:rPr lang="es-CO" dirty="0"/>
              <a:t>la ejecución del proyecto</a:t>
            </a:r>
            <a:endParaRPr lang="es-CO" dirty="0" smtClean="0"/>
          </a:p>
          <a:p>
            <a:pPr algn="just"/>
            <a:endParaRPr lang="es-CO" dirty="0"/>
          </a:p>
          <a:p>
            <a:pPr algn="just"/>
            <a:endParaRPr lang="es-CO" dirty="0"/>
          </a:p>
        </p:txBody>
      </p:sp>
    </p:spTree>
    <p:extLst>
      <p:ext uri="{BB962C8B-B14F-4D97-AF65-F5344CB8AC3E}">
        <p14:creationId xmlns:p14="http://schemas.microsoft.com/office/powerpoint/2010/main" val="2000990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861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149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00414" y="1166843"/>
            <a:ext cx="7344816" cy="4955203"/>
          </a:xfrm>
          <a:prstGeom prst="rect">
            <a:avLst/>
          </a:prstGeom>
        </p:spPr>
        <p:txBody>
          <a:bodyPr wrap="square">
            <a:spAutoFit/>
          </a:bodyPr>
          <a:lstStyle/>
          <a:p>
            <a:r>
              <a:rPr lang="es-CO" sz="4000" dirty="0" smtClean="0"/>
              <a:t>¿Para qué sirven los PRAE?</a:t>
            </a:r>
          </a:p>
          <a:p>
            <a:endParaRPr lang="es-CO" dirty="0" smtClean="0"/>
          </a:p>
          <a:p>
            <a:pPr algn="just"/>
            <a:r>
              <a:rPr lang="es-CO" sz="2400" dirty="0" smtClean="0"/>
              <a:t>Los PRAE posibilitan la integración de las diferentes áreas del conocimiento, las diversas disciplinas y los diversos saberes para permitir a los estudiantes, docentes y comunidad, la comprensión de un universo conceptual aplicado a la resolución de problemáticas ambientales tanto locales como regionales y/o nacionales. En el país los PRAE se vienen implementando con resultados significativos desde las instituciones educativas.</a:t>
            </a:r>
          </a:p>
          <a:p>
            <a:endParaRPr lang="es-CO" dirty="0"/>
          </a:p>
        </p:txBody>
      </p:sp>
      <p:pic>
        <p:nvPicPr>
          <p:cNvPr id="3" name="2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Tree>
    <p:extLst>
      <p:ext uri="{BB962C8B-B14F-4D97-AF65-F5344CB8AC3E}">
        <p14:creationId xmlns:p14="http://schemas.microsoft.com/office/powerpoint/2010/main" val="1465090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15616" y="1459854"/>
            <a:ext cx="6984776" cy="4308872"/>
          </a:xfrm>
          <a:prstGeom prst="rect">
            <a:avLst/>
          </a:prstGeom>
        </p:spPr>
        <p:txBody>
          <a:bodyPr wrap="square">
            <a:spAutoFit/>
          </a:bodyPr>
          <a:lstStyle/>
          <a:p>
            <a:pPr algn="ctr"/>
            <a:r>
              <a:rPr lang="es-CO" sz="4000" b="1" dirty="0" smtClean="0"/>
              <a:t>JUSTIFICACION</a:t>
            </a:r>
          </a:p>
          <a:p>
            <a:endParaRPr lang="es-CO" dirty="0" smtClean="0"/>
          </a:p>
          <a:p>
            <a:pPr algn="just"/>
            <a:r>
              <a:rPr lang="es-CO" sz="2400" dirty="0" smtClean="0"/>
              <a:t>La educación ambiental es fundamental en las Instituciones educativas,  porque</a:t>
            </a:r>
            <a:r>
              <a:rPr lang="es-CO" sz="2400" dirty="0"/>
              <a:t> </a:t>
            </a:r>
            <a:r>
              <a:rPr lang="es-CO" sz="2400" dirty="0" smtClean="0"/>
              <a:t>en ellas se busca generar una conciencia sobre los problemas ambientales actuales, para contribuir al mejoramiento del medio ambiente con   acciones individuales y en grupo,  que puedan influenciar en la calidad de vida y la condición del ambiente.</a:t>
            </a:r>
            <a:endParaRPr lang="es-CO" sz="2400" dirty="0"/>
          </a:p>
          <a:p>
            <a:pPr algn="just"/>
            <a:endParaRPr lang="es-CO" sz="2400" dirty="0"/>
          </a:p>
        </p:txBody>
      </p:sp>
    </p:spTree>
    <p:extLst>
      <p:ext uri="{BB962C8B-B14F-4D97-AF65-F5344CB8AC3E}">
        <p14:creationId xmlns:p14="http://schemas.microsoft.com/office/powerpoint/2010/main" val="4031219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005602" y="1419169"/>
            <a:ext cx="7200800" cy="4154984"/>
          </a:xfrm>
          <a:prstGeom prst="rect">
            <a:avLst/>
          </a:prstGeom>
        </p:spPr>
        <p:txBody>
          <a:bodyPr wrap="square">
            <a:spAutoFit/>
          </a:bodyPr>
          <a:lstStyle/>
          <a:p>
            <a:pPr algn="just"/>
            <a:r>
              <a:rPr lang="es-CO" sz="2400" dirty="0" smtClean="0"/>
              <a:t>Al realizar  la evaluación diagnóstica, se observó que en  la sede Upar las distancias entre los bloques  de las aulas de clases son insuficientes, razón por la cual el polvo que se levanta permanece en el ambiente, debido </a:t>
            </a:r>
            <a:r>
              <a:rPr lang="es-CO" sz="2400" dirty="0"/>
              <a:t>a</a:t>
            </a:r>
            <a:r>
              <a:rPr lang="es-CO" sz="2400" dirty="0" smtClean="0"/>
              <a:t>l encerramiento que no permite que se evacue rápidamente, además se genera   contaminación auditiva, donde  los docentes hacen un mayor esfuerzo en el tono de voz y </a:t>
            </a:r>
            <a:r>
              <a:rPr lang="es-CO" sz="2400" dirty="0"/>
              <a:t>l</a:t>
            </a:r>
            <a:r>
              <a:rPr lang="es-CO" sz="2400" dirty="0" smtClean="0"/>
              <a:t>as cuerdas vocales son un órgano muy frágil y se pueden enfermar o lesionar fácilmente.</a:t>
            </a:r>
            <a:endParaRPr lang="es-CO" sz="2400" dirty="0"/>
          </a:p>
        </p:txBody>
      </p:sp>
      <p:sp>
        <p:nvSpPr>
          <p:cNvPr id="4" name="3 CuadroTexto"/>
          <p:cNvSpPr txBox="1"/>
          <p:nvPr/>
        </p:nvSpPr>
        <p:spPr>
          <a:xfrm>
            <a:off x="4606002" y="323364"/>
            <a:ext cx="1858201" cy="369332"/>
          </a:xfrm>
          <a:prstGeom prst="rect">
            <a:avLst/>
          </a:prstGeom>
          <a:noFill/>
        </p:spPr>
        <p:txBody>
          <a:bodyPr wrap="none" rtlCol="0">
            <a:spAutoFit/>
          </a:bodyPr>
          <a:lstStyle/>
          <a:p>
            <a:r>
              <a:rPr lang="es-CO" b="1" dirty="0" smtClean="0">
                <a:solidFill>
                  <a:schemeClr val="bg1"/>
                </a:solidFill>
              </a:rPr>
              <a:t>JUSTIFICACIÓN</a:t>
            </a:r>
            <a:endParaRPr lang="es-CO" b="1" dirty="0">
              <a:solidFill>
                <a:schemeClr val="bg1"/>
              </a:solidFill>
            </a:endParaRPr>
          </a:p>
        </p:txBody>
      </p:sp>
    </p:spTree>
    <p:extLst>
      <p:ext uri="{BB962C8B-B14F-4D97-AF65-F5344CB8AC3E}">
        <p14:creationId xmlns:p14="http://schemas.microsoft.com/office/powerpoint/2010/main" val="886064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080434" y="1484784"/>
            <a:ext cx="6984776" cy="4832092"/>
          </a:xfrm>
          <a:prstGeom prst="rect">
            <a:avLst/>
          </a:prstGeom>
        </p:spPr>
        <p:txBody>
          <a:bodyPr wrap="square">
            <a:spAutoFit/>
          </a:bodyPr>
          <a:lstStyle/>
          <a:p>
            <a:pPr algn="just"/>
            <a:r>
              <a:rPr lang="es-CO" sz="2800" dirty="0" smtClean="0"/>
              <a:t>Se detectó que los estudiantes tiene poca conciencia del auto cuidado: lanzan objetos a los árboles de mango, saltan las escaleras, se sientan en el borde de los muros del segundo piso, arrastran las sillas, golpean las puertas y las sillas, tiran objetos a los abanicos,  generando contaminación  auditiva por el ruido constante en el aula. </a:t>
            </a:r>
          </a:p>
          <a:p>
            <a:pPr algn="just"/>
            <a:endParaRPr lang="es-CO" sz="2800" dirty="0"/>
          </a:p>
          <a:p>
            <a:pPr algn="just"/>
            <a:endParaRPr lang="es-CO" sz="2800" dirty="0"/>
          </a:p>
        </p:txBody>
      </p:sp>
      <p:sp>
        <p:nvSpPr>
          <p:cNvPr id="4" name="3 CuadroTexto"/>
          <p:cNvSpPr txBox="1"/>
          <p:nvPr/>
        </p:nvSpPr>
        <p:spPr>
          <a:xfrm>
            <a:off x="4572822" y="301272"/>
            <a:ext cx="2015402" cy="369332"/>
          </a:xfrm>
          <a:prstGeom prst="rect">
            <a:avLst/>
          </a:prstGeom>
          <a:noFill/>
        </p:spPr>
        <p:txBody>
          <a:bodyPr wrap="square" rtlCol="0">
            <a:spAutoFit/>
          </a:bodyPr>
          <a:lstStyle/>
          <a:p>
            <a:r>
              <a:rPr lang="es-CO" b="1" dirty="0" smtClean="0">
                <a:solidFill>
                  <a:schemeClr val="bg1"/>
                </a:solidFill>
              </a:rPr>
              <a:t>JUSTIFICACIÓN</a:t>
            </a:r>
            <a:endParaRPr lang="es-CO" b="1" dirty="0">
              <a:solidFill>
                <a:schemeClr val="bg1"/>
              </a:solidFill>
            </a:endParaRPr>
          </a:p>
        </p:txBody>
      </p:sp>
    </p:spTree>
    <p:extLst>
      <p:ext uri="{BB962C8B-B14F-4D97-AF65-F5344CB8AC3E}">
        <p14:creationId xmlns:p14="http://schemas.microsoft.com/office/powerpoint/2010/main" val="357661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0"/>
            <a:ext cx="3808730" cy="692696"/>
          </a:xfrm>
          <a:prstGeom prst="rect">
            <a:avLst/>
          </a:prstGeom>
          <a:noFill/>
          <a:ln>
            <a:noFill/>
          </a:ln>
        </p:spPr>
      </p:pic>
      <p:sp>
        <p:nvSpPr>
          <p:cNvPr id="3" name="2 Rectángulo"/>
          <p:cNvSpPr/>
          <p:nvPr/>
        </p:nvSpPr>
        <p:spPr>
          <a:xfrm>
            <a:off x="1152442" y="1268760"/>
            <a:ext cx="7091966" cy="4524315"/>
          </a:xfrm>
          <a:prstGeom prst="rect">
            <a:avLst/>
          </a:prstGeom>
        </p:spPr>
        <p:txBody>
          <a:bodyPr wrap="square">
            <a:spAutoFit/>
          </a:bodyPr>
          <a:lstStyle/>
          <a:p>
            <a:pPr algn="just"/>
            <a:r>
              <a:rPr lang="es-CO" sz="3200" dirty="0" smtClean="0"/>
              <a:t>El aseo de la Institución es irregular, realizándose en la mayoría de veces de manera simultánea con el desarrollo de las clases.  La acumulación de la basura dentro y fuera de la Institución es palpable y desmejoran  la salud de docentes y estudiantes. </a:t>
            </a:r>
            <a:endParaRPr lang="es-CO" sz="3200" dirty="0"/>
          </a:p>
        </p:txBody>
      </p:sp>
      <p:sp>
        <p:nvSpPr>
          <p:cNvPr id="4" name="3 CuadroTexto"/>
          <p:cNvSpPr txBox="1"/>
          <p:nvPr/>
        </p:nvSpPr>
        <p:spPr>
          <a:xfrm>
            <a:off x="4926396" y="258633"/>
            <a:ext cx="1858201" cy="369332"/>
          </a:xfrm>
          <a:prstGeom prst="rect">
            <a:avLst/>
          </a:prstGeom>
          <a:noFill/>
        </p:spPr>
        <p:txBody>
          <a:bodyPr wrap="none" rtlCol="0">
            <a:spAutoFit/>
          </a:bodyPr>
          <a:lstStyle/>
          <a:p>
            <a:r>
              <a:rPr lang="es-CO" b="1" dirty="0" smtClean="0">
                <a:solidFill>
                  <a:schemeClr val="bg1"/>
                </a:solidFill>
              </a:rPr>
              <a:t>JUSTIFICACIÓN</a:t>
            </a:r>
            <a:endParaRPr lang="es-CO" b="1" dirty="0">
              <a:solidFill>
                <a:schemeClr val="bg1"/>
              </a:solidFill>
            </a:endParaRPr>
          </a:p>
        </p:txBody>
      </p:sp>
    </p:spTree>
    <p:extLst>
      <p:ext uri="{BB962C8B-B14F-4D97-AF65-F5344CB8AC3E}">
        <p14:creationId xmlns:p14="http://schemas.microsoft.com/office/powerpoint/2010/main" val="132422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quieroimagenes.com/i/Luz-verde-animada.gif"/>
          <p:cNvPicPr/>
          <p:nvPr/>
        </p:nvPicPr>
        <p:blipFill>
          <a:blip r:embed="rId2">
            <a:extLst>
              <a:ext uri="{28A0092B-C50C-407E-A947-70E740481C1C}">
                <a14:useLocalDpi xmlns:a14="http://schemas.microsoft.com/office/drawing/2010/main" val="0"/>
              </a:ext>
            </a:extLst>
          </a:blip>
          <a:srcRect/>
          <a:stretch>
            <a:fillRect/>
          </a:stretch>
        </p:blipFill>
        <p:spPr bwMode="auto">
          <a:xfrm>
            <a:off x="4572822" y="9266"/>
            <a:ext cx="3808730" cy="692696"/>
          </a:xfrm>
          <a:prstGeom prst="rect">
            <a:avLst/>
          </a:prstGeom>
          <a:noFill/>
          <a:ln>
            <a:noFill/>
          </a:ln>
        </p:spPr>
      </p:pic>
      <p:sp>
        <p:nvSpPr>
          <p:cNvPr id="3" name="2 Rectángulo"/>
          <p:cNvSpPr/>
          <p:nvPr/>
        </p:nvSpPr>
        <p:spPr>
          <a:xfrm>
            <a:off x="755576" y="1556792"/>
            <a:ext cx="7625976" cy="3970318"/>
          </a:xfrm>
          <a:prstGeom prst="rect">
            <a:avLst/>
          </a:prstGeom>
        </p:spPr>
        <p:txBody>
          <a:bodyPr wrap="square">
            <a:spAutoFit/>
          </a:bodyPr>
          <a:lstStyle/>
          <a:p>
            <a:pPr algn="just"/>
            <a:r>
              <a:rPr lang="es-CO" sz="2800" dirty="0" smtClean="0"/>
              <a:t>El PRAE  en la Institución Educativa Upar  tiene como objeto desarrollar actitudes científicas, ecológicas y profundizar en el conocimiento en las áreas de ciencias naturales y sociales, para desarrollar en los estudiantes habilidades en los procesos de análisis e interpretación de los fenómenos naturales relacionados con el medio ambiente, </a:t>
            </a:r>
            <a:endParaRPr lang="es-CO" sz="2800" dirty="0"/>
          </a:p>
        </p:txBody>
      </p:sp>
      <p:sp>
        <p:nvSpPr>
          <p:cNvPr id="5" name="4 Rectángulo"/>
          <p:cNvSpPr/>
          <p:nvPr/>
        </p:nvSpPr>
        <p:spPr>
          <a:xfrm>
            <a:off x="4628604" y="323364"/>
            <a:ext cx="1848583" cy="369332"/>
          </a:xfrm>
          <a:prstGeom prst="rect">
            <a:avLst/>
          </a:prstGeom>
        </p:spPr>
        <p:txBody>
          <a:bodyPr wrap="none">
            <a:spAutoFit/>
          </a:bodyPr>
          <a:lstStyle/>
          <a:p>
            <a:r>
              <a:rPr lang="es-CO" b="1" dirty="0" smtClean="0">
                <a:solidFill>
                  <a:schemeClr val="bg1"/>
                </a:solidFill>
              </a:rPr>
              <a:t>JUSTIFICACIÓN</a:t>
            </a:r>
            <a:endParaRPr lang="es-CO" b="1" dirty="0">
              <a:solidFill>
                <a:schemeClr val="bg1"/>
              </a:solidFill>
            </a:endParaRPr>
          </a:p>
        </p:txBody>
      </p:sp>
    </p:spTree>
    <p:extLst>
      <p:ext uri="{BB962C8B-B14F-4D97-AF65-F5344CB8AC3E}">
        <p14:creationId xmlns:p14="http://schemas.microsoft.com/office/powerpoint/2010/main" val="2625617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328</TotalTime>
  <Words>1814</Words>
  <Application>Microsoft Office PowerPoint</Application>
  <PresentationFormat>Presentación en pantalla (4:3)</PresentationFormat>
  <Paragraphs>118</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Austin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leidis</dc:creator>
  <cp:lastModifiedBy>leidis</cp:lastModifiedBy>
  <cp:revision>28</cp:revision>
  <dcterms:created xsi:type="dcterms:W3CDTF">2013-01-23T00:25:56Z</dcterms:created>
  <dcterms:modified xsi:type="dcterms:W3CDTF">2013-01-28T19:28:07Z</dcterms:modified>
</cp:coreProperties>
</file>